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leyfoundation.org/" TargetMode="External"/><Relationship Id="rId7" Type="http://schemas.openxmlformats.org/officeDocument/2006/relationships/hyperlink" Target="http://www.naia.com/" TargetMode="External"/><Relationship Id="rId2" Type="http://schemas.openxmlformats.org/officeDocument/2006/relationships/hyperlink" Target="http://www.shortbowelfoundation.org/" TargetMode="External"/><Relationship Id="rId1" Type="http://schemas.openxmlformats.org/officeDocument/2006/relationships/slideLayout" Target="../slideLayouts/slideLayout2.xml"/><Relationship Id="rId6" Type="http://schemas.openxmlformats.org/officeDocument/2006/relationships/hyperlink" Target="http://www.gattex.com/" TargetMode="External"/><Relationship Id="rId5" Type="http://schemas.openxmlformats.org/officeDocument/2006/relationships/hyperlink" Target="http://www.shortbowelsupport.com/" TargetMode="External"/><Relationship Id="rId4" Type="http://schemas.openxmlformats.org/officeDocument/2006/relationships/hyperlink" Target="http://www.nor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337" y="0"/>
            <a:ext cx="7766936" cy="1646302"/>
          </a:xfrm>
        </p:spPr>
        <p:txBody>
          <a:bodyPr/>
          <a:lstStyle/>
          <a:p>
            <a:r>
              <a:rPr lang="en-US" dirty="0"/>
              <a:t>Short Bowel Syndrome</a:t>
            </a:r>
          </a:p>
        </p:txBody>
      </p:sp>
      <p:sp>
        <p:nvSpPr>
          <p:cNvPr id="3" name="Subtitle 2"/>
          <p:cNvSpPr>
            <a:spLocks noGrp="1"/>
          </p:cNvSpPr>
          <p:nvPr>
            <p:ph type="subTitle" idx="1"/>
          </p:nvPr>
        </p:nvSpPr>
        <p:spPr>
          <a:xfrm>
            <a:off x="828337" y="1562157"/>
            <a:ext cx="7766936" cy="1096899"/>
          </a:xfrm>
        </p:spPr>
        <p:txBody>
          <a:bodyPr/>
          <a:lstStyle/>
          <a:p>
            <a:r>
              <a:rPr lang="en-US" dirty="0"/>
              <a:t>A Rare Disorder: Dissected </a:t>
            </a:r>
          </a:p>
        </p:txBody>
      </p:sp>
      <p:pic>
        <p:nvPicPr>
          <p:cNvPr id="4" name="Picture 3"/>
          <p:cNvPicPr>
            <a:picLocks noChangeAspect="1"/>
          </p:cNvPicPr>
          <p:nvPr/>
        </p:nvPicPr>
        <p:blipFill>
          <a:blip r:embed="rId2"/>
          <a:stretch>
            <a:fillRect/>
          </a:stretch>
        </p:blipFill>
        <p:spPr>
          <a:xfrm>
            <a:off x="1659118" y="2102067"/>
            <a:ext cx="6936155" cy="3901588"/>
          </a:xfrm>
          <a:prstGeom prst="rect">
            <a:avLst/>
          </a:prstGeom>
        </p:spPr>
      </p:pic>
    </p:spTree>
    <p:extLst>
      <p:ext uri="{BB962C8B-B14F-4D97-AF65-F5344CB8AC3E}">
        <p14:creationId xmlns:p14="http://schemas.microsoft.com/office/powerpoint/2010/main" val="15204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Ileocecal Valve</a:t>
            </a:r>
          </a:p>
        </p:txBody>
      </p:sp>
      <p:sp>
        <p:nvSpPr>
          <p:cNvPr id="3" name="Content Placeholder 2"/>
          <p:cNvSpPr>
            <a:spLocks noGrp="1"/>
          </p:cNvSpPr>
          <p:nvPr>
            <p:ph idx="1"/>
          </p:nvPr>
        </p:nvSpPr>
        <p:spPr>
          <a:xfrm>
            <a:off x="677334" y="2160589"/>
            <a:ext cx="11398402" cy="4607856"/>
          </a:xfrm>
        </p:spPr>
        <p:txBody>
          <a:bodyPr/>
          <a:lstStyle/>
          <a:p>
            <a:r>
              <a:rPr lang="en-US" dirty="0"/>
              <a:t>Loss of the Ileocecal Valve or ICV is the filter between the small and large bowel, located at the end of the ileum. Patients without an ICV are more at risk for:</a:t>
            </a:r>
          </a:p>
          <a:p>
            <a:pPr lvl="1"/>
            <a:r>
              <a:rPr lang="en-US" dirty="0"/>
              <a:t>Bacterial Overgrowth or Small Bowel Bacterial Overgrowth (SIBO)</a:t>
            </a:r>
          </a:p>
          <a:p>
            <a:pPr lvl="2"/>
            <a:r>
              <a:rPr lang="en-US" dirty="0"/>
              <a:t>Allows bacteria to reflux from the colon back into the ileum, which can result in infection, acidosis, or behavioral changes until resolved or medicated.</a:t>
            </a:r>
          </a:p>
          <a:p>
            <a:pPr lvl="1"/>
            <a:r>
              <a:rPr lang="en-US" dirty="0"/>
              <a:t>Rapid transit time that exacerbates malabsorption </a:t>
            </a:r>
          </a:p>
          <a:p>
            <a:pPr lvl="2"/>
            <a:r>
              <a:rPr lang="en-US" dirty="0"/>
              <a:t>No ICV results in rapid transit from the small intestine to large intestine, which leaves no room for adequate absorption in the small bowel. Rapid transit results in chronic diarrhea, which at times is watery or non-formed. For patients with no ICV chronic diarrhea is their normal cycle.</a:t>
            </a:r>
          </a:p>
        </p:txBody>
      </p:sp>
    </p:spTree>
    <p:extLst>
      <p:ext uri="{BB962C8B-B14F-4D97-AF65-F5344CB8AC3E}">
        <p14:creationId xmlns:p14="http://schemas.microsoft.com/office/powerpoint/2010/main" val="115789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n-intestin-grele_FR_en-images.jpg"/>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2674" r="20407" b="-2"/>
          <a:stretch/>
        </p:blipFill>
        <p:spPr>
          <a:xfrm>
            <a:off x="6193938" y="1930400"/>
            <a:ext cx="3653723" cy="4509589"/>
          </a:xfrm>
          <a:prstGeom prst="rect">
            <a:avLst/>
          </a:prstGeom>
        </p:spPr>
      </p:pic>
      <p:sp>
        <p:nvSpPr>
          <p:cNvPr id="2" name="Title 1"/>
          <p:cNvSpPr>
            <a:spLocks noGrp="1"/>
          </p:cNvSpPr>
          <p:nvPr>
            <p:ph type="title"/>
          </p:nvPr>
        </p:nvSpPr>
        <p:spPr>
          <a:xfrm>
            <a:off x="677334" y="609600"/>
            <a:ext cx="8596668" cy="1320800"/>
          </a:xfrm>
        </p:spPr>
        <p:txBody>
          <a:bodyPr anchor="t">
            <a:normAutofit/>
          </a:bodyPr>
          <a:lstStyle/>
          <a:p>
            <a:r>
              <a:rPr lang="en-US" dirty="0"/>
              <a:t>Colon</a:t>
            </a:r>
          </a:p>
        </p:txBody>
      </p:sp>
      <p:sp>
        <p:nvSpPr>
          <p:cNvPr id="3" name="Content Placeholder 2"/>
          <p:cNvSpPr>
            <a:spLocks noGrp="1"/>
          </p:cNvSpPr>
          <p:nvPr>
            <p:ph idx="1"/>
          </p:nvPr>
        </p:nvSpPr>
        <p:spPr>
          <a:xfrm>
            <a:off x="677334" y="2160589"/>
            <a:ext cx="5220430" cy="3880773"/>
          </a:xfrm>
        </p:spPr>
        <p:txBody>
          <a:bodyPr>
            <a:normAutofit/>
          </a:bodyPr>
          <a:lstStyle/>
          <a:p>
            <a:r>
              <a:rPr lang="en-US" dirty="0"/>
              <a:t>What is it for:</a:t>
            </a:r>
          </a:p>
          <a:p>
            <a:pPr lvl="1"/>
            <a:r>
              <a:rPr lang="en-US" dirty="0"/>
              <a:t>Water absorption</a:t>
            </a:r>
          </a:p>
          <a:p>
            <a:pPr lvl="1"/>
            <a:r>
              <a:rPr lang="en-US" dirty="0"/>
              <a:t>Gives additional length, slows down transit time; slows gastric empting</a:t>
            </a:r>
          </a:p>
          <a:p>
            <a:r>
              <a:rPr lang="en-US" dirty="0"/>
              <a:t>Although…</a:t>
            </a:r>
          </a:p>
          <a:p>
            <a:pPr lvl="1"/>
            <a:r>
              <a:rPr lang="en-US" dirty="0"/>
              <a:t>Lactic acidosis can occur:</a:t>
            </a:r>
          </a:p>
          <a:p>
            <a:pPr lvl="2"/>
            <a:r>
              <a:rPr lang="en-US" dirty="0"/>
              <a:t>A conversion of CHO by lactobacillus to D-lactic acid which can lead to metabolic acidosis</a:t>
            </a:r>
          </a:p>
          <a:p>
            <a:pPr lvl="2"/>
            <a:r>
              <a:rPr lang="en-US" dirty="0"/>
              <a:t>This is how SIBO begins</a:t>
            </a:r>
          </a:p>
        </p:txBody>
      </p:sp>
    </p:spTree>
    <p:extLst>
      <p:ext uri="{BB962C8B-B14F-4D97-AF65-F5344CB8AC3E}">
        <p14:creationId xmlns:p14="http://schemas.microsoft.com/office/powerpoint/2010/main" val="365680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Intestinal Adaptation</a:t>
            </a:r>
          </a:p>
        </p:txBody>
      </p:sp>
      <p:sp>
        <p:nvSpPr>
          <p:cNvPr id="3" name="Content Placeholder 2"/>
          <p:cNvSpPr>
            <a:spLocks noGrp="1"/>
          </p:cNvSpPr>
          <p:nvPr>
            <p:ph idx="1"/>
          </p:nvPr>
        </p:nvSpPr>
        <p:spPr>
          <a:xfrm>
            <a:off x="677333" y="2179443"/>
            <a:ext cx="11407829" cy="4570149"/>
          </a:xfrm>
        </p:spPr>
        <p:txBody>
          <a:bodyPr/>
          <a:lstStyle/>
          <a:p>
            <a:r>
              <a:rPr lang="en-US" dirty="0"/>
              <a:t>Intestinal adaptation starts 24-48 hours post-op</a:t>
            </a:r>
          </a:p>
          <a:p>
            <a:pPr lvl="1"/>
            <a:r>
              <a:rPr lang="en-US" dirty="0"/>
              <a:t>Enteral and parenteral feeds are started as early as possible for nutrition</a:t>
            </a:r>
          </a:p>
          <a:p>
            <a:r>
              <a:rPr lang="en-US" dirty="0"/>
              <a:t>Adaptation lasts up to 11-12 years</a:t>
            </a:r>
          </a:p>
          <a:p>
            <a:r>
              <a:rPr lang="en-US" dirty="0"/>
              <a:t>The intestine changes in morphorogy, width, and functional capacity.</a:t>
            </a:r>
          </a:p>
          <a:p>
            <a:endParaRPr lang="en-US" dirty="0"/>
          </a:p>
        </p:txBody>
      </p:sp>
    </p:spTree>
    <p:extLst>
      <p:ext uri="{BB962C8B-B14F-4D97-AF65-F5344CB8AC3E}">
        <p14:creationId xmlns:p14="http://schemas.microsoft.com/office/powerpoint/2010/main" val="146251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morphorogy</a:t>
            </a:r>
          </a:p>
        </p:txBody>
      </p:sp>
      <p:sp>
        <p:nvSpPr>
          <p:cNvPr id="3" name="Content Placeholder 2"/>
          <p:cNvSpPr>
            <a:spLocks noGrp="1"/>
          </p:cNvSpPr>
          <p:nvPr>
            <p:ph idx="1"/>
          </p:nvPr>
        </p:nvSpPr>
        <p:spPr>
          <a:xfrm>
            <a:off x="677334" y="2160589"/>
            <a:ext cx="11514666" cy="4697411"/>
          </a:xfrm>
        </p:spPr>
        <p:txBody>
          <a:bodyPr>
            <a:normAutofit/>
          </a:bodyPr>
          <a:lstStyle/>
          <a:p>
            <a:r>
              <a:rPr lang="en-US" dirty="0"/>
              <a:t>Increase in length</a:t>
            </a:r>
          </a:p>
          <a:p>
            <a:r>
              <a:rPr lang="en-US" dirty="0"/>
              <a:t>Villus increase in height and diameter </a:t>
            </a:r>
          </a:p>
          <a:p>
            <a:pPr lvl="1"/>
            <a:r>
              <a:rPr lang="en-US" dirty="0"/>
              <a:t>Short Bowel Patients have stunted villus</a:t>
            </a:r>
          </a:p>
          <a:p>
            <a:r>
              <a:rPr lang="en-US" dirty="0"/>
              <a:t>In 2012 NPS PHARMA a NJ based pharmaceutical created GATTEX® a new novel SBS therapy injection (GLP-2) that increases the intestinal villi of the short bowel patient. Allowing the small bowel to absorb more, and further adapt in functional capacity.</a:t>
            </a:r>
          </a:p>
          <a:p>
            <a:pPr lvl="1"/>
            <a:r>
              <a:rPr lang="en-US" dirty="0"/>
              <a:t>GATTEX® was FDA approved on December 22, 2012</a:t>
            </a:r>
          </a:p>
          <a:p>
            <a:pPr lvl="1"/>
            <a:r>
              <a:rPr lang="en-US" dirty="0"/>
              <a:t>GATTEX® and NPS PHARMA were acquired by Shire Pharmaceuticals in March 2015</a:t>
            </a:r>
          </a:p>
          <a:p>
            <a:r>
              <a:rPr lang="en-US" dirty="0"/>
              <a:t>In 2016 NAIA Pharmaceuticals in CA, got FDA orphan status for their newly patented drug NB 1001. Which is made of GLP-1. It will be an injection. Drug development is underway. Release date TBA.</a:t>
            </a:r>
          </a:p>
          <a:p>
            <a:pPr marL="0" indent="0">
              <a:buNone/>
            </a:pPr>
            <a:endParaRPr lang="en-US" dirty="0"/>
          </a:p>
        </p:txBody>
      </p:sp>
    </p:spTree>
    <p:extLst>
      <p:ext uri="{BB962C8B-B14F-4D97-AF65-F5344CB8AC3E}">
        <p14:creationId xmlns:p14="http://schemas.microsoft.com/office/powerpoint/2010/main" val="385185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Short Bowel Syndrome</a:t>
            </a:r>
          </a:p>
        </p:txBody>
      </p:sp>
      <p:sp>
        <p:nvSpPr>
          <p:cNvPr id="3" name="Content Placeholder 2"/>
          <p:cNvSpPr>
            <a:spLocks noGrp="1"/>
          </p:cNvSpPr>
          <p:nvPr>
            <p:ph idx="1"/>
          </p:nvPr>
        </p:nvSpPr>
        <p:spPr/>
        <p:txBody>
          <a:bodyPr/>
          <a:lstStyle/>
          <a:p>
            <a:r>
              <a:rPr lang="en-US" dirty="0"/>
              <a:t>Active Phase</a:t>
            </a:r>
          </a:p>
          <a:p>
            <a:r>
              <a:rPr lang="en-US" dirty="0"/>
              <a:t>Adaptation Phase</a:t>
            </a:r>
          </a:p>
          <a:p>
            <a:r>
              <a:rPr lang="en-US" dirty="0"/>
              <a:t>Maintenance Phase</a:t>
            </a:r>
          </a:p>
          <a:p>
            <a:endParaRPr lang="en-US" dirty="0"/>
          </a:p>
        </p:txBody>
      </p:sp>
    </p:spTree>
    <p:extLst>
      <p:ext uri="{BB962C8B-B14F-4D97-AF65-F5344CB8AC3E}">
        <p14:creationId xmlns:p14="http://schemas.microsoft.com/office/powerpoint/2010/main" val="303892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Phase</a:t>
            </a:r>
          </a:p>
        </p:txBody>
      </p:sp>
      <p:sp>
        <p:nvSpPr>
          <p:cNvPr id="3" name="Content Placeholder 2"/>
          <p:cNvSpPr>
            <a:spLocks noGrp="1"/>
          </p:cNvSpPr>
          <p:nvPr>
            <p:ph idx="1"/>
          </p:nvPr>
        </p:nvSpPr>
        <p:spPr/>
        <p:txBody>
          <a:bodyPr/>
          <a:lstStyle/>
          <a:p>
            <a:r>
              <a:rPr lang="en-US" dirty="0"/>
              <a:t>Starts immediately after bowel resection and lasts 1-3 months</a:t>
            </a:r>
          </a:p>
          <a:p>
            <a:r>
              <a:rPr lang="en-US" dirty="0"/>
              <a:t>Output is greater than 5 liters per day</a:t>
            </a:r>
          </a:p>
          <a:p>
            <a:pPr lvl="1"/>
            <a:r>
              <a:rPr lang="en-US" dirty="0"/>
              <a:t>This includes ostomy output is patient has an ostomy</a:t>
            </a:r>
          </a:p>
          <a:p>
            <a:r>
              <a:rPr lang="en-US" dirty="0"/>
              <a:t>Life threatening dehydration and electrolyte imbalances</a:t>
            </a:r>
          </a:p>
          <a:p>
            <a:r>
              <a:rPr lang="en-US" dirty="0"/>
              <a:t>Extremely poor absorption of all nutrients</a:t>
            </a:r>
          </a:p>
          <a:p>
            <a:r>
              <a:rPr lang="en-US" dirty="0"/>
              <a:t>Reliant solely on parenteral and enteral nutritional feeds for adequate nutrition</a:t>
            </a:r>
          </a:p>
        </p:txBody>
      </p:sp>
    </p:spTree>
    <p:extLst>
      <p:ext uri="{BB962C8B-B14F-4D97-AF65-F5344CB8AC3E}">
        <p14:creationId xmlns:p14="http://schemas.microsoft.com/office/powerpoint/2010/main" val="161054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Phase</a:t>
            </a:r>
          </a:p>
        </p:txBody>
      </p:sp>
      <p:sp>
        <p:nvSpPr>
          <p:cNvPr id="3" name="Content Placeholder 2"/>
          <p:cNvSpPr>
            <a:spLocks noGrp="1"/>
          </p:cNvSpPr>
          <p:nvPr>
            <p:ph idx="1"/>
          </p:nvPr>
        </p:nvSpPr>
        <p:spPr/>
        <p:txBody>
          <a:bodyPr/>
          <a:lstStyle/>
          <a:p>
            <a:r>
              <a:rPr lang="en-US" dirty="0"/>
              <a:t>Begins 12-24 hours after resection and lasts up to 1-2 years</a:t>
            </a:r>
          </a:p>
          <a:p>
            <a:r>
              <a:rPr lang="en-US" dirty="0"/>
              <a:t>90% adaptation occurs during this phase</a:t>
            </a:r>
          </a:p>
          <a:p>
            <a:r>
              <a:rPr lang="en-US" dirty="0"/>
              <a:t>Villus hyperplasia and increased crypt depth occurs resulting in increased absorptive area</a:t>
            </a:r>
          </a:p>
          <a:p>
            <a:r>
              <a:rPr lang="en-US" dirty="0"/>
              <a:t>Nutrition is essential for adaptation and should be started as soon as possible</a:t>
            </a:r>
          </a:p>
          <a:p>
            <a:r>
              <a:rPr lang="en-US" dirty="0"/>
              <a:t>Parenteral Nutrition is essential throughout this period</a:t>
            </a:r>
          </a:p>
        </p:txBody>
      </p:sp>
    </p:spTree>
    <p:extLst>
      <p:ext uri="{BB962C8B-B14F-4D97-AF65-F5344CB8AC3E}">
        <p14:creationId xmlns:p14="http://schemas.microsoft.com/office/powerpoint/2010/main" val="406756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phase</a:t>
            </a:r>
          </a:p>
        </p:txBody>
      </p:sp>
      <p:sp>
        <p:nvSpPr>
          <p:cNvPr id="3" name="Content Placeholder 2"/>
          <p:cNvSpPr>
            <a:spLocks noGrp="1"/>
          </p:cNvSpPr>
          <p:nvPr>
            <p:ph idx="1"/>
          </p:nvPr>
        </p:nvSpPr>
        <p:spPr/>
        <p:txBody>
          <a:bodyPr/>
          <a:lstStyle/>
          <a:p>
            <a:r>
              <a:rPr lang="en-US" dirty="0"/>
              <a:t>Absorptive capacity is at a maximum at this phase</a:t>
            </a:r>
          </a:p>
          <a:p>
            <a:r>
              <a:rPr lang="en-US" dirty="0"/>
              <a:t>Nutritional metabolic homeostasis can be achieved with oral feeding</a:t>
            </a:r>
          </a:p>
          <a:p>
            <a:r>
              <a:rPr lang="en-US" dirty="0"/>
              <a:t>Patients start to become more educated about their condition</a:t>
            </a:r>
          </a:p>
          <a:p>
            <a:pPr lvl="1"/>
            <a:r>
              <a:rPr lang="en-US" dirty="0"/>
              <a:t>They will want to start playing a bigger role in their healthcare. Intestinal Rehab is a TEAM effort and not just “doctor’s orders”. In order to achieve best results the patient and physician must be able to listen to each other, and take each others feedback seriously and take into consideration new treatment options or therapies.</a:t>
            </a:r>
          </a:p>
          <a:p>
            <a:r>
              <a:rPr lang="en-US" dirty="0"/>
              <a:t>Parents of patients become very educated about their child’s illness and will come prepared with ideas, options, and questions about how to best benefit their child with SBS. </a:t>
            </a:r>
          </a:p>
        </p:txBody>
      </p:sp>
    </p:spTree>
    <p:extLst>
      <p:ext uri="{BB962C8B-B14F-4D97-AF65-F5344CB8AC3E}">
        <p14:creationId xmlns:p14="http://schemas.microsoft.com/office/powerpoint/2010/main" val="88094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xray.jpg"/>
          <p:cNvPicPr>
            <a:picLocks noChangeAspect="1"/>
          </p:cNvPicPr>
          <p:nvPr/>
        </p:nvPicPr>
        <p:blipFill rotWithShape="1">
          <a:blip r:embed="rId2">
            <a:duotone>
              <a:schemeClr val="accent1">
                <a:shade val="45000"/>
                <a:satMod val="135000"/>
              </a:schemeClr>
              <a:prstClr val="white"/>
            </a:duotone>
            <a:extLst/>
          </a:blip>
          <a:srcRect t="14695" r="4" b="20991"/>
          <a:stretch/>
        </p:blipFill>
        <p:spPr>
          <a:xfrm>
            <a:off x="20" y="4235547"/>
            <a:ext cx="3393882" cy="2622453"/>
          </a:xfrm>
          <a:custGeom>
            <a:avLst/>
            <a:gdLst>
              <a:gd name="connsiteX0" fmla="*/ 212741 w 3393902"/>
              <a:gd name="connsiteY0" fmla="*/ 0 h 2622453"/>
              <a:gd name="connsiteX1" fmla="*/ 3393902 w 3393902"/>
              <a:gd name="connsiteY1" fmla="*/ 0 h 2622453"/>
              <a:gd name="connsiteX2" fmla="*/ 3002186 w 3393902"/>
              <a:gd name="connsiteY2" fmla="*/ 2622453 h 2622453"/>
              <a:gd name="connsiteX3" fmla="*/ 0 w 3393902"/>
              <a:gd name="connsiteY3" fmla="*/ 2622453 h 2622453"/>
              <a:gd name="connsiteX4" fmla="*/ 0 w 3393902"/>
              <a:gd name="connsiteY4" fmla="*/ 1430607 h 262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902" h="2622453">
                <a:moveTo>
                  <a:pt x="212741" y="0"/>
                </a:moveTo>
                <a:lnTo>
                  <a:pt x="3393902" y="0"/>
                </a:lnTo>
                <a:lnTo>
                  <a:pt x="3002186" y="2622453"/>
                </a:lnTo>
                <a:lnTo>
                  <a:pt x="0" y="2622453"/>
                </a:lnTo>
                <a:lnTo>
                  <a:pt x="0" y="1430607"/>
                </a:lnTo>
                <a:close/>
              </a:path>
            </a:pathLst>
          </a:custGeom>
        </p:spPr>
      </p:pic>
      <p:pic>
        <p:nvPicPr>
          <p:cNvPr id="8" name="Picture 7" descr="... perform cataract surgery on a Vietnamese patient aboard Mercy.jpg"/>
          <p:cNvPicPr>
            <a:picLocks noChangeAspect="1"/>
          </p:cNvPicPr>
          <p:nvPr/>
        </p:nvPicPr>
        <p:blipFill rotWithShape="1">
          <a:blip r:embed="rId3">
            <a:duotone>
              <a:schemeClr val="accent1">
                <a:shade val="45000"/>
                <a:satMod val="135000"/>
              </a:schemeClr>
              <a:prstClr val="white"/>
            </a:duotone>
            <a:extLst/>
          </a:blip>
          <a:srcRect l="9766" r="11399" b="-1"/>
          <a:stretch/>
        </p:blipFill>
        <p:spPr>
          <a:xfrm>
            <a:off x="212548" y="-1"/>
            <a:ext cx="4671437" cy="4236855"/>
          </a:xfrm>
          <a:custGeom>
            <a:avLst/>
            <a:gdLst>
              <a:gd name="connsiteX0" fmla="*/ 630049 w 4671437"/>
              <a:gd name="connsiteY0" fmla="*/ 0 h 4236855"/>
              <a:gd name="connsiteX1" fmla="*/ 4671437 w 4671437"/>
              <a:gd name="connsiteY1" fmla="*/ 0 h 4236855"/>
              <a:gd name="connsiteX2" fmla="*/ 4671437 w 4671437"/>
              <a:gd name="connsiteY2" fmla="*/ 1 h 4236855"/>
              <a:gd name="connsiteX3" fmla="*/ 3814017 w 4671437"/>
              <a:gd name="connsiteY3" fmla="*/ 1 h 4236855"/>
              <a:gd name="connsiteX4" fmla="*/ 3181159 w 4671437"/>
              <a:gd name="connsiteY4" fmla="*/ 4236855 h 4236855"/>
              <a:gd name="connsiteX5" fmla="*/ 0 w 4671437"/>
              <a:gd name="connsiteY5" fmla="*/ 4236855 h 42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6" name="Isosceles Tri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9225" y="609600"/>
            <a:ext cx="5114776" cy="1320800"/>
          </a:xfrm>
        </p:spPr>
        <p:txBody>
          <a:bodyPr>
            <a:normAutofit/>
          </a:bodyPr>
          <a:lstStyle/>
          <a:p>
            <a:r>
              <a:rPr lang="en-US" dirty="0"/>
              <a:t>Diagnosing Short Bowel Syndrome</a:t>
            </a:r>
          </a:p>
        </p:txBody>
      </p:sp>
      <p:sp>
        <p:nvSpPr>
          <p:cNvPr id="3" name="Content Placeholder 2"/>
          <p:cNvSpPr>
            <a:spLocks noGrp="1"/>
          </p:cNvSpPr>
          <p:nvPr>
            <p:ph idx="1"/>
          </p:nvPr>
        </p:nvSpPr>
        <p:spPr>
          <a:xfrm>
            <a:off x="4159225" y="2160589"/>
            <a:ext cx="5114776" cy="3880773"/>
          </a:xfrm>
        </p:spPr>
        <p:txBody>
          <a:bodyPr>
            <a:normAutofit/>
          </a:bodyPr>
          <a:lstStyle/>
          <a:p>
            <a:r>
              <a:rPr lang="en-US" dirty="0"/>
              <a:t>There are multiple different ways to come to a diagnosis of SBS through:</a:t>
            </a:r>
          </a:p>
          <a:p>
            <a:pPr lvl="1"/>
            <a:r>
              <a:rPr lang="en-US" dirty="0"/>
              <a:t>Lab studies</a:t>
            </a:r>
          </a:p>
          <a:p>
            <a:pPr lvl="1"/>
            <a:r>
              <a:rPr lang="en-US" dirty="0"/>
              <a:t>Microbiology</a:t>
            </a:r>
          </a:p>
          <a:p>
            <a:pPr lvl="1"/>
            <a:r>
              <a:rPr lang="en-US" dirty="0"/>
              <a:t>Radiology</a:t>
            </a:r>
          </a:p>
          <a:p>
            <a:pPr lvl="1"/>
            <a:r>
              <a:rPr lang="en-US" dirty="0"/>
              <a:t>Nutrition</a:t>
            </a:r>
          </a:p>
          <a:p>
            <a:pPr lvl="1"/>
            <a:r>
              <a:rPr lang="en-US" dirty="0"/>
              <a:t>Surgical</a:t>
            </a:r>
          </a:p>
          <a:p>
            <a:pPr marL="0" indent="0">
              <a:buNone/>
            </a:pPr>
            <a:endParaRPr lang="en-US" dirty="0"/>
          </a:p>
        </p:txBody>
      </p:sp>
    </p:spTree>
    <p:extLst>
      <p:ext uri="{BB962C8B-B14F-4D97-AF65-F5344CB8AC3E}">
        <p14:creationId xmlns:p14="http://schemas.microsoft.com/office/powerpoint/2010/main" val="294380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466" r="26724"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 name="Isosceles Tri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Labs</a:t>
            </a:r>
          </a:p>
        </p:txBody>
      </p:sp>
      <p:sp>
        <p:nvSpPr>
          <p:cNvPr id="3" name="Content Placeholder 2"/>
          <p:cNvSpPr>
            <a:spLocks noGrp="1"/>
          </p:cNvSpPr>
          <p:nvPr>
            <p:ph idx="1"/>
          </p:nvPr>
        </p:nvSpPr>
        <p:spPr>
          <a:xfrm>
            <a:off x="2849562" y="2160589"/>
            <a:ext cx="6424440" cy="3880773"/>
          </a:xfrm>
        </p:spPr>
        <p:txBody>
          <a:bodyPr>
            <a:normAutofit/>
          </a:bodyPr>
          <a:lstStyle/>
          <a:p>
            <a:r>
              <a:rPr lang="en-US" dirty="0"/>
              <a:t>Blood Profile</a:t>
            </a:r>
          </a:p>
          <a:p>
            <a:pPr lvl="1"/>
            <a:r>
              <a:rPr lang="en-US" dirty="0"/>
              <a:t>U&amp;E, Bone profile, Mg---PRN then biweekly</a:t>
            </a:r>
          </a:p>
          <a:p>
            <a:pPr lvl="1"/>
            <a:r>
              <a:rPr lang="en-US" dirty="0"/>
              <a:t>CBC, triglycerides, cholesterol---Weekly</a:t>
            </a:r>
          </a:p>
          <a:p>
            <a:pPr lvl="1"/>
            <a:r>
              <a:rPr lang="en-US" dirty="0"/>
              <a:t>Folate, B12, Copper, Zinc---Monthly</a:t>
            </a:r>
          </a:p>
          <a:p>
            <a:pPr lvl="1"/>
            <a:r>
              <a:rPr lang="en-US" dirty="0"/>
              <a:t>Blood gas for suspected lactic acidosis---PRN and Monthly</a:t>
            </a:r>
          </a:p>
        </p:txBody>
      </p:sp>
    </p:spTree>
    <p:extLst>
      <p:ext uri="{BB962C8B-B14F-4D97-AF65-F5344CB8AC3E}">
        <p14:creationId xmlns:p14="http://schemas.microsoft.com/office/powerpoint/2010/main" val="78435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76" r="12127" b="1"/>
          <a:stretch/>
        </p:blipFill>
        <p:spPr>
          <a:xfrm>
            <a:off x="490260" y="2160589"/>
            <a:ext cx="3572900" cy="4411151"/>
          </a:xfrm>
          <a:prstGeom prst="rect">
            <a:avLst/>
          </a:prstGeom>
        </p:spPr>
      </p:pic>
      <p:sp>
        <p:nvSpPr>
          <p:cNvPr id="2" name="Title 1"/>
          <p:cNvSpPr>
            <a:spLocks noGrp="1"/>
          </p:cNvSpPr>
          <p:nvPr>
            <p:ph type="title"/>
          </p:nvPr>
        </p:nvSpPr>
        <p:spPr>
          <a:xfrm>
            <a:off x="490260" y="581319"/>
            <a:ext cx="11049610" cy="1238054"/>
          </a:xfrm>
        </p:spPr>
        <p:txBody>
          <a:bodyPr anchor="t">
            <a:noAutofit/>
          </a:bodyPr>
          <a:lstStyle/>
          <a:p>
            <a:pPr>
              <a:lnSpc>
                <a:spcPct val="80000"/>
              </a:lnSpc>
            </a:pPr>
            <a:r>
              <a:rPr lang="en-US" sz="3300" dirty="0"/>
              <a:t>Andrew Jablonski</a:t>
            </a:r>
            <a:br>
              <a:rPr lang="en-US" sz="3300" dirty="0"/>
            </a:br>
            <a:r>
              <a:rPr lang="en-US" sz="3300" dirty="0"/>
              <a:t>Founder and CEO of The Short Bowel Syndrome Foundation, Inc.</a:t>
            </a:r>
          </a:p>
        </p:txBody>
      </p:sp>
      <p:sp>
        <p:nvSpPr>
          <p:cNvPr id="3" name="Content Placeholder 2"/>
          <p:cNvSpPr>
            <a:spLocks noGrp="1"/>
          </p:cNvSpPr>
          <p:nvPr>
            <p:ph idx="1"/>
          </p:nvPr>
        </p:nvSpPr>
        <p:spPr>
          <a:xfrm>
            <a:off x="4063160" y="2160588"/>
            <a:ext cx="5207839" cy="4523015"/>
          </a:xfrm>
        </p:spPr>
        <p:txBody>
          <a:bodyPr>
            <a:noAutofit/>
          </a:bodyPr>
          <a:lstStyle/>
          <a:p>
            <a:r>
              <a:rPr lang="en-US" sz="1400" dirty="0"/>
              <a:t>29 year old lifelong short bowel syndrome patient</a:t>
            </a:r>
          </a:p>
          <a:p>
            <a:r>
              <a:rPr lang="en-US" sz="1400" dirty="0"/>
              <a:t>Born with 10.2 cm or 4inches of small intestine, and no ICV</a:t>
            </a:r>
          </a:p>
          <a:p>
            <a:r>
              <a:rPr lang="en-US" sz="1400" dirty="0"/>
              <a:t>Full colon intact</a:t>
            </a:r>
          </a:p>
          <a:p>
            <a:r>
              <a:rPr lang="en-US" sz="1400" dirty="0"/>
              <a:t>I am a graduate of Southeast Community College with an Associates of Business Administration and from Doane College with a Bachelors of Human Relations with a Counseling Focus. I am currently a graduate counseling student at Doane.</a:t>
            </a:r>
          </a:p>
          <a:p>
            <a:r>
              <a:rPr lang="en-US" sz="1400" dirty="0"/>
              <a:t>In 2010 I saw a need for more support and education in the Short Bowel population and started my mission to provide services to those patients and providers in that rare population base.</a:t>
            </a:r>
          </a:p>
          <a:p>
            <a:r>
              <a:rPr lang="en-US" sz="1400" dirty="0"/>
              <a:t>Since December of 2010 I have been single handily running my organization, spreading awareness, education, and support to the GI industry. Working with two pharmaceutical drug development teams for new novel therapies for SBS.</a:t>
            </a:r>
          </a:p>
        </p:txBody>
      </p:sp>
    </p:spTree>
    <p:extLst>
      <p:ext uri="{BB962C8B-B14F-4D97-AF65-F5344CB8AC3E}">
        <p14:creationId xmlns:p14="http://schemas.microsoft.com/office/powerpoint/2010/main" val="346219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9745" y="1930400"/>
            <a:ext cx="5513891" cy="3515105"/>
          </a:xfrm>
          <a:prstGeom prst="rect">
            <a:avLst/>
          </a:prstGeom>
        </p:spPr>
      </p:pic>
      <p:sp>
        <p:nvSpPr>
          <p:cNvPr id="2" name="Title 1"/>
          <p:cNvSpPr>
            <a:spLocks noGrp="1"/>
          </p:cNvSpPr>
          <p:nvPr>
            <p:ph type="title"/>
          </p:nvPr>
        </p:nvSpPr>
        <p:spPr>
          <a:xfrm>
            <a:off x="6090445" y="609600"/>
            <a:ext cx="3183556" cy="1320800"/>
          </a:xfrm>
        </p:spPr>
        <p:txBody>
          <a:bodyPr anchor="ctr">
            <a:normAutofit/>
          </a:bodyPr>
          <a:lstStyle/>
          <a:p>
            <a:r>
              <a:rPr lang="en-US" dirty="0"/>
              <a:t>Microbiology</a:t>
            </a:r>
          </a:p>
        </p:txBody>
      </p:sp>
      <p:sp>
        <p:nvSpPr>
          <p:cNvPr id="3" name="Content Placeholder 2"/>
          <p:cNvSpPr>
            <a:spLocks noGrp="1"/>
          </p:cNvSpPr>
          <p:nvPr>
            <p:ph idx="1"/>
          </p:nvPr>
        </p:nvSpPr>
        <p:spPr>
          <a:xfrm>
            <a:off x="6094410" y="2160589"/>
            <a:ext cx="3176589" cy="3880773"/>
          </a:xfrm>
        </p:spPr>
        <p:txBody>
          <a:bodyPr>
            <a:noAutofit/>
          </a:bodyPr>
          <a:lstStyle/>
          <a:p>
            <a:pPr>
              <a:lnSpc>
                <a:spcPct val="80000"/>
              </a:lnSpc>
            </a:pPr>
            <a:r>
              <a:rPr lang="en-US" sz="1700"/>
              <a:t>SEPSIS</a:t>
            </a:r>
          </a:p>
          <a:p>
            <a:pPr lvl="1">
              <a:lnSpc>
                <a:spcPct val="80000"/>
              </a:lnSpc>
            </a:pPr>
            <a:r>
              <a:rPr lang="en-US" sz="1700"/>
              <a:t>If you suspect sepsis blood and urine is ordered for cultures</a:t>
            </a:r>
          </a:p>
          <a:p>
            <a:pPr lvl="1">
              <a:lnSpc>
                <a:spcPct val="80000"/>
              </a:lnSpc>
            </a:pPr>
            <a:r>
              <a:rPr lang="en-US" sz="1700"/>
              <a:t>Cultures are collected from BOTH central and peripheral sites</a:t>
            </a:r>
          </a:p>
          <a:p>
            <a:pPr lvl="1">
              <a:lnSpc>
                <a:spcPct val="80000"/>
              </a:lnSpc>
            </a:pPr>
            <a:r>
              <a:rPr lang="en-US" sz="1700"/>
              <a:t>Consider opportunistic infections, search for fungal infections</a:t>
            </a:r>
          </a:p>
          <a:p>
            <a:pPr>
              <a:lnSpc>
                <a:spcPct val="80000"/>
              </a:lnSpc>
            </a:pPr>
            <a:r>
              <a:rPr lang="en-US" sz="1700"/>
              <a:t>Sepsis is a common complication of SBS and also the most fatal</a:t>
            </a:r>
          </a:p>
          <a:p>
            <a:pPr>
              <a:lnSpc>
                <a:spcPct val="80000"/>
              </a:lnSpc>
            </a:pPr>
            <a:r>
              <a:rPr lang="en-US" sz="1700"/>
              <a:t>Sepsis cases in Short Bowel result from an infected line or portacath</a:t>
            </a:r>
          </a:p>
        </p:txBody>
      </p:sp>
    </p:spTree>
    <p:extLst>
      <p:ext uri="{BB962C8B-B14F-4D97-AF65-F5344CB8AC3E}">
        <p14:creationId xmlns:p14="http://schemas.microsoft.com/office/powerpoint/2010/main" val="243596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856" r="30333"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 name="Isosceles Tri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Imagining Studies</a:t>
            </a:r>
          </a:p>
        </p:txBody>
      </p:sp>
      <p:sp>
        <p:nvSpPr>
          <p:cNvPr id="3" name="Content Placeholder 2"/>
          <p:cNvSpPr>
            <a:spLocks noGrp="1"/>
          </p:cNvSpPr>
          <p:nvPr>
            <p:ph idx="1"/>
          </p:nvPr>
        </p:nvSpPr>
        <p:spPr>
          <a:xfrm>
            <a:off x="2849562" y="2160589"/>
            <a:ext cx="6424440" cy="3880773"/>
          </a:xfrm>
        </p:spPr>
        <p:txBody>
          <a:bodyPr>
            <a:normAutofit/>
          </a:bodyPr>
          <a:lstStyle/>
          <a:p>
            <a:r>
              <a:rPr lang="en-US" dirty="0"/>
              <a:t>To access for potential complications</a:t>
            </a:r>
          </a:p>
          <a:p>
            <a:pPr lvl="1"/>
            <a:r>
              <a:rPr lang="en-US" dirty="0"/>
              <a:t>Infection	</a:t>
            </a:r>
          </a:p>
          <a:p>
            <a:pPr lvl="2"/>
            <a:r>
              <a:rPr lang="en-US" dirty="0"/>
              <a:t>Abdominal ultrasound to look for fungal balls in the kidneys, gallstones, or any other indicators of infection</a:t>
            </a:r>
          </a:p>
          <a:p>
            <a:pPr lvl="1"/>
            <a:r>
              <a:rPr lang="en-US" dirty="0"/>
              <a:t>Bowel Obstruction</a:t>
            </a:r>
          </a:p>
          <a:p>
            <a:pPr lvl="2"/>
            <a:r>
              <a:rPr lang="en-US" dirty="0"/>
              <a:t>Plain radiography</a:t>
            </a:r>
          </a:p>
          <a:p>
            <a:pPr lvl="2"/>
            <a:r>
              <a:rPr lang="en-US" dirty="0"/>
              <a:t>Barium imaging study of the small and large bowel</a:t>
            </a:r>
          </a:p>
          <a:p>
            <a:pPr lvl="1"/>
            <a:r>
              <a:rPr lang="en-US" dirty="0"/>
              <a:t>Liver Disease</a:t>
            </a:r>
          </a:p>
          <a:p>
            <a:pPr lvl="2"/>
            <a:r>
              <a:rPr lang="en-US" dirty="0"/>
              <a:t>Abdominal ultrasound to study the liver, biliary tract, and presence of ascites</a:t>
            </a:r>
          </a:p>
        </p:txBody>
      </p:sp>
    </p:spTree>
    <p:extLst>
      <p:ext uri="{BB962C8B-B14F-4D97-AF65-F5344CB8AC3E}">
        <p14:creationId xmlns:p14="http://schemas.microsoft.com/office/powerpoint/2010/main" val="2854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 experiences with TPN."/>
          <p:cNvPicPr>
            <a:picLocks noChangeAspect="1"/>
          </p:cNvPicPr>
          <p:nvPr/>
        </p:nvPicPr>
        <p:blipFill rotWithShape="1">
          <a:blip r:embed="rId2"/>
          <a:srcRect t="1221" r="4" b="5569"/>
          <a:stretch/>
        </p:blipFill>
        <p:spPr>
          <a:xfrm>
            <a:off x="677334" y="2159331"/>
            <a:ext cx="3144597" cy="3882362"/>
          </a:xfrm>
          <a:prstGeom prst="rect">
            <a:avLst/>
          </a:prstGeom>
        </p:spPr>
      </p:pic>
      <p:sp>
        <p:nvSpPr>
          <p:cNvPr id="2" name="Title 1"/>
          <p:cNvSpPr>
            <a:spLocks noGrp="1"/>
          </p:cNvSpPr>
          <p:nvPr>
            <p:ph type="title"/>
          </p:nvPr>
        </p:nvSpPr>
        <p:spPr/>
        <p:txBody>
          <a:bodyPr anchor="t">
            <a:normAutofit/>
          </a:bodyPr>
          <a:lstStyle/>
          <a:p>
            <a:r>
              <a:rPr lang="en-US" dirty="0"/>
              <a:t>Nutritional Therapy</a:t>
            </a:r>
          </a:p>
        </p:txBody>
      </p:sp>
      <p:sp>
        <p:nvSpPr>
          <p:cNvPr id="3" name="Content Placeholder 2"/>
          <p:cNvSpPr>
            <a:spLocks noGrp="1"/>
          </p:cNvSpPr>
          <p:nvPr>
            <p:ph idx="1"/>
          </p:nvPr>
        </p:nvSpPr>
        <p:spPr>
          <a:xfrm>
            <a:off x="4063160" y="2160589"/>
            <a:ext cx="5207839" cy="3880773"/>
          </a:xfrm>
        </p:spPr>
        <p:txBody>
          <a:bodyPr>
            <a:noAutofit/>
          </a:bodyPr>
          <a:lstStyle/>
          <a:p>
            <a:pPr>
              <a:lnSpc>
                <a:spcPct val="80000"/>
              </a:lnSpc>
            </a:pPr>
            <a:r>
              <a:rPr lang="en-US" sz="1100"/>
              <a:t>3 main goals to achieve with nutritional therapy</a:t>
            </a:r>
          </a:p>
          <a:p>
            <a:pPr marL="800100" lvl="1" indent="-342900">
              <a:lnSpc>
                <a:spcPct val="80000"/>
              </a:lnSpc>
              <a:buFont typeface="+mj-lt"/>
              <a:buAutoNum type="arabicPeriod"/>
            </a:pPr>
            <a:r>
              <a:rPr lang="en-US" sz="1100"/>
              <a:t>Maintain adequate nutrition</a:t>
            </a:r>
          </a:p>
          <a:p>
            <a:pPr marL="800100" lvl="1" indent="-342900">
              <a:lnSpc>
                <a:spcPct val="80000"/>
              </a:lnSpc>
              <a:buFont typeface="+mj-lt"/>
              <a:buAutoNum type="arabicPeriod"/>
            </a:pPr>
            <a:r>
              <a:rPr lang="en-US" sz="1100"/>
              <a:t>Promote Intestinal Adaptation</a:t>
            </a:r>
          </a:p>
          <a:p>
            <a:pPr marL="800100" lvl="1" indent="-342900">
              <a:lnSpc>
                <a:spcPct val="80000"/>
              </a:lnSpc>
              <a:buFont typeface="+mj-lt"/>
              <a:buAutoNum type="arabicPeriod"/>
            </a:pPr>
            <a:r>
              <a:rPr lang="en-US" sz="1100"/>
              <a:t>Avoid Complications</a:t>
            </a:r>
          </a:p>
          <a:p>
            <a:pPr>
              <a:lnSpc>
                <a:spcPct val="80000"/>
              </a:lnSpc>
            </a:pPr>
            <a:r>
              <a:rPr lang="en-US" sz="1100"/>
              <a:t>Parenteral Nutrition</a:t>
            </a:r>
          </a:p>
          <a:p>
            <a:pPr lvl="1">
              <a:lnSpc>
                <a:spcPct val="80000"/>
              </a:lnSpc>
            </a:pPr>
            <a:r>
              <a:rPr lang="en-US" sz="1100"/>
              <a:t>Most patients are on TPN for 7x a week, 12-18 hours of the day</a:t>
            </a:r>
          </a:p>
          <a:p>
            <a:pPr lvl="1">
              <a:lnSpc>
                <a:spcPct val="80000"/>
              </a:lnSpc>
            </a:pPr>
            <a:r>
              <a:rPr lang="en-US" sz="1100"/>
              <a:t>Multiple line infections and line replacements over the course of years</a:t>
            </a:r>
          </a:p>
          <a:p>
            <a:pPr lvl="1">
              <a:lnSpc>
                <a:spcPct val="80000"/>
              </a:lnSpc>
            </a:pPr>
            <a:r>
              <a:rPr lang="en-US" sz="1100"/>
              <a:t>High risk for Septic Infection</a:t>
            </a:r>
          </a:p>
          <a:p>
            <a:pPr lvl="1">
              <a:lnSpc>
                <a:spcPct val="80000"/>
              </a:lnSpc>
            </a:pPr>
            <a:r>
              <a:rPr lang="en-US" sz="1100"/>
              <a:t>Volume and Rate of PN determined on patient condition</a:t>
            </a:r>
          </a:p>
          <a:p>
            <a:pPr>
              <a:lnSpc>
                <a:spcPct val="80000"/>
              </a:lnSpc>
            </a:pPr>
            <a:r>
              <a:rPr lang="en-US" sz="1100"/>
              <a:t>Enteral Nutrition</a:t>
            </a:r>
          </a:p>
          <a:p>
            <a:pPr lvl="1">
              <a:lnSpc>
                <a:spcPct val="80000"/>
              </a:lnSpc>
            </a:pPr>
            <a:r>
              <a:rPr lang="en-US" sz="1100"/>
              <a:t>When hemodynamic stable and fluid management is stable</a:t>
            </a:r>
          </a:p>
          <a:p>
            <a:pPr lvl="1">
              <a:lnSpc>
                <a:spcPct val="80000"/>
              </a:lnSpc>
            </a:pPr>
            <a:r>
              <a:rPr lang="en-US" sz="1100" err="1"/>
              <a:t>Continious</a:t>
            </a:r>
            <a:r>
              <a:rPr lang="en-US" sz="1100"/>
              <a:t> feeds to prevent osmotic diarrhea</a:t>
            </a:r>
          </a:p>
          <a:p>
            <a:pPr lvl="1">
              <a:lnSpc>
                <a:spcPct val="80000"/>
              </a:lnSpc>
            </a:pPr>
            <a:r>
              <a:rPr lang="en-US" sz="1100"/>
              <a:t>Bolus feeds less well tolerated</a:t>
            </a:r>
          </a:p>
          <a:p>
            <a:pPr lvl="1">
              <a:lnSpc>
                <a:spcPct val="80000"/>
              </a:lnSpc>
            </a:pPr>
            <a:r>
              <a:rPr lang="en-US" sz="1100"/>
              <a:t>Formula osmolality should be &lt;310 </a:t>
            </a:r>
            <a:r>
              <a:rPr lang="en-US" sz="1100" err="1"/>
              <a:t>mosm</a:t>
            </a:r>
            <a:r>
              <a:rPr lang="en-US" sz="1100"/>
              <a:t>/kg</a:t>
            </a:r>
          </a:p>
          <a:p>
            <a:pPr lvl="2">
              <a:lnSpc>
                <a:spcPct val="80000"/>
              </a:lnSpc>
            </a:pPr>
            <a:r>
              <a:rPr lang="en-US" sz="1100"/>
              <a:t>This will differ from patient to patient</a:t>
            </a:r>
          </a:p>
          <a:p>
            <a:pPr marL="57150" indent="0">
              <a:lnSpc>
                <a:spcPct val="80000"/>
              </a:lnSpc>
              <a:buNone/>
            </a:pPr>
            <a:endParaRPr lang="en-US" sz="1100"/>
          </a:p>
        </p:txBody>
      </p:sp>
    </p:spTree>
    <p:extLst>
      <p:ext uri="{BB962C8B-B14F-4D97-AF65-F5344CB8AC3E}">
        <p14:creationId xmlns:p14="http://schemas.microsoft.com/office/powerpoint/2010/main" val="225832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Care</a:t>
            </a:r>
          </a:p>
        </p:txBody>
      </p:sp>
      <p:sp>
        <p:nvSpPr>
          <p:cNvPr id="3" name="Content Placeholder 2"/>
          <p:cNvSpPr>
            <a:spLocks noGrp="1"/>
          </p:cNvSpPr>
          <p:nvPr>
            <p:ph idx="1"/>
          </p:nvPr>
        </p:nvSpPr>
        <p:spPr/>
        <p:txBody>
          <a:bodyPr/>
          <a:lstStyle/>
          <a:p>
            <a:r>
              <a:rPr lang="en-US" dirty="0"/>
              <a:t>Small Bowel Resections</a:t>
            </a:r>
          </a:p>
          <a:p>
            <a:r>
              <a:rPr lang="en-US" dirty="0"/>
              <a:t>Line Placement/Replacements</a:t>
            </a:r>
          </a:p>
          <a:p>
            <a:r>
              <a:rPr lang="en-US" dirty="0"/>
              <a:t>Gastrostomy Tube Placement/Replacements</a:t>
            </a:r>
          </a:p>
          <a:p>
            <a:r>
              <a:rPr lang="en-US" dirty="0"/>
              <a:t>Non-Transplant Procedures</a:t>
            </a:r>
          </a:p>
          <a:p>
            <a:pPr lvl="1"/>
            <a:r>
              <a:rPr lang="en-US" dirty="0"/>
              <a:t>Serial Transverse Enteroplasty (S.T.E.P.)</a:t>
            </a:r>
          </a:p>
          <a:p>
            <a:pPr lvl="1"/>
            <a:r>
              <a:rPr lang="en-US" dirty="0"/>
              <a:t>Bianchi Procedure</a:t>
            </a:r>
          </a:p>
          <a:p>
            <a:r>
              <a:rPr lang="en-US" dirty="0"/>
              <a:t>Small Intestinal Transplantation</a:t>
            </a:r>
          </a:p>
          <a:p>
            <a:pPr lvl="1"/>
            <a:r>
              <a:rPr lang="en-US" dirty="0"/>
              <a:t>Isolated Small Bowel Transplant</a:t>
            </a:r>
          </a:p>
          <a:p>
            <a:pPr lvl="1"/>
            <a:r>
              <a:rPr lang="en-US" dirty="0"/>
              <a:t>Multivisceral Transplant (Stomach, Small, Large, Colon, Liver)</a:t>
            </a:r>
          </a:p>
        </p:txBody>
      </p:sp>
    </p:spTree>
    <p:extLst>
      <p:ext uri="{BB962C8B-B14F-4D97-AF65-F5344CB8AC3E}">
        <p14:creationId xmlns:p14="http://schemas.microsoft.com/office/powerpoint/2010/main" val="330612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Non-Transplant Procedures</a:t>
            </a:r>
          </a:p>
        </p:txBody>
      </p:sp>
      <p:sp>
        <p:nvSpPr>
          <p:cNvPr id="3" name="Content Placeholder 2"/>
          <p:cNvSpPr>
            <a:spLocks noGrp="1"/>
          </p:cNvSpPr>
          <p:nvPr>
            <p:ph idx="1"/>
          </p:nvPr>
        </p:nvSpPr>
        <p:spPr>
          <a:xfrm>
            <a:off x="677334" y="2160589"/>
            <a:ext cx="11514666" cy="4697411"/>
          </a:xfrm>
        </p:spPr>
        <p:txBody>
          <a:bodyPr/>
          <a:lstStyle/>
          <a:p>
            <a:r>
              <a:rPr lang="en-US" dirty="0"/>
              <a:t>Bianchi Procedure</a:t>
            </a:r>
          </a:p>
          <a:p>
            <a:pPr lvl="1"/>
            <a:r>
              <a:rPr lang="en-US" dirty="0"/>
              <a:t>Known as intestinal tapering or lengthening</a:t>
            </a:r>
          </a:p>
          <a:p>
            <a:pPr lvl="1"/>
            <a:r>
              <a:rPr lang="en-US" dirty="0"/>
              <a:t>Indicated in small bowel with bacterial overgrowth, dilated bowel and continuous malabsorption</a:t>
            </a:r>
          </a:p>
          <a:p>
            <a:pPr lvl="1"/>
            <a:r>
              <a:rPr lang="en-US" dirty="0"/>
              <a:t>Procedure is done by cutting the bowel longitudinally, creating a segment of bowel twice the length, half in diameter without loss of the mucosal surface area</a:t>
            </a:r>
          </a:p>
          <a:p>
            <a:r>
              <a:rPr lang="en-US" dirty="0"/>
              <a:t>Serial Transverse Enteroplasty (S.T.E.P)</a:t>
            </a:r>
          </a:p>
          <a:p>
            <a:pPr lvl="1"/>
            <a:r>
              <a:rPr lang="en-US" dirty="0"/>
              <a:t>In the STEP procedure, the procedure is done by:</a:t>
            </a:r>
          </a:p>
          <a:p>
            <a:pPr lvl="2"/>
            <a:r>
              <a:rPr lang="en-US" dirty="0"/>
              <a:t> Surgeon makes cuts in the intestine and creating a zigzag pattern</a:t>
            </a:r>
          </a:p>
          <a:p>
            <a:pPr lvl="2"/>
            <a:r>
              <a:rPr lang="en-US" dirty="0"/>
              <a:t> Surgeons lengthen the amount of bowel available to absorb nutrients.</a:t>
            </a:r>
          </a:p>
        </p:txBody>
      </p:sp>
      <p:pic>
        <p:nvPicPr>
          <p:cNvPr id="4" name="Picture 3"/>
          <p:cNvPicPr>
            <a:picLocks noChangeAspect="1"/>
          </p:cNvPicPr>
          <p:nvPr/>
        </p:nvPicPr>
        <p:blipFill>
          <a:blip r:embed="rId2"/>
          <a:stretch>
            <a:fillRect/>
          </a:stretch>
        </p:blipFill>
        <p:spPr>
          <a:xfrm>
            <a:off x="9624345" y="134726"/>
            <a:ext cx="2338393" cy="2759304"/>
          </a:xfrm>
          <a:prstGeom prst="rect">
            <a:avLst/>
          </a:prstGeom>
        </p:spPr>
      </p:pic>
      <p:pic>
        <p:nvPicPr>
          <p:cNvPr id="5" name="Picture 4"/>
          <p:cNvPicPr>
            <a:picLocks noChangeAspect="1"/>
          </p:cNvPicPr>
          <p:nvPr/>
        </p:nvPicPr>
        <p:blipFill>
          <a:blip r:embed="rId3"/>
          <a:stretch>
            <a:fillRect/>
          </a:stretch>
        </p:blipFill>
        <p:spPr>
          <a:xfrm>
            <a:off x="9684461" y="3986803"/>
            <a:ext cx="2278277" cy="2545974"/>
          </a:xfrm>
          <a:prstGeom prst="rect">
            <a:avLst/>
          </a:prstGeom>
        </p:spPr>
      </p:pic>
      <p:cxnSp>
        <p:nvCxnSpPr>
          <p:cNvPr id="7" name="Straight Arrow Connector 6"/>
          <p:cNvCxnSpPr/>
          <p:nvPr/>
        </p:nvCxnSpPr>
        <p:spPr>
          <a:xfrm flipV="1">
            <a:off x="3044858" y="1514378"/>
            <a:ext cx="6108569" cy="8706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203596" y="4138367"/>
            <a:ext cx="4308049" cy="8295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210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14" r="39715"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 name="Isosceles Tri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dirty="0"/>
              <a:t>Small Bowel Transplantation</a:t>
            </a:r>
          </a:p>
        </p:txBody>
      </p:sp>
      <p:sp>
        <p:nvSpPr>
          <p:cNvPr id="3" name="Content Placeholder 2"/>
          <p:cNvSpPr>
            <a:spLocks noGrp="1"/>
          </p:cNvSpPr>
          <p:nvPr>
            <p:ph idx="1"/>
          </p:nvPr>
        </p:nvSpPr>
        <p:spPr>
          <a:xfrm>
            <a:off x="2849562" y="2160589"/>
            <a:ext cx="6424440" cy="3880773"/>
          </a:xfrm>
        </p:spPr>
        <p:txBody>
          <a:bodyPr>
            <a:noAutofit/>
          </a:bodyPr>
          <a:lstStyle/>
          <a:p>
            <a:pPr>
              <a:lnSpc>
                <a:spcPct val="80000"/>
              </a:lnSpc>
            </a:pPr>
            <a:r>
              <a:rPr lang="en-US" sz="1400"/>
              <a:t>Indicators</a:t>
            </a:r>
          </a:p>
          <a:p>
            <a:pPr lvl="1">
              <a:lnSpc>
                <a:spcPct val="80000"/>
              </a:lnSpc>
            </a:pPr>
            <a:r>
              <a:rPr lang="en-US" sz="1400"/>
              <a:t>Impending or overt liver failure</a:t>
            </a:r>
          </a:p>
          <a:p>
            <a:pPr lvl="1">
              <a:lnSpc>
                <a:spcPct val="80000"/>
              </a:lnSpc>
            </a:pPr>
            <a:r>
              <a:rPr lang="en-US" sz="1400"/>
              <a:t>IV access loss</a:t>
            </a:r>
          </a:p>
          <a:p>
            <a:pPr lvl="1">
              <a:lnSpc>
                <a:spcPct val="80000"/>
              </a:lnSpc>
            </a:pPr>
            <a:r>
              <a:rPr lang="en-US" sz="1400"/>
              <a:t>Frequent related central line sepsis</a:t>
            </a:r>
          </a:p>
          <a:p>
            <a:pPr lvl="1">
              <a:lnSpc>
                <a:spcPct val="80000"/>
              </a:lnSpc>
            </a:pPr>
            <a:r>
              <a:rPr lang="en-US" sz="1400"/>
              <a:t>Intestinal Failure or Failure to Thrive</a:t>
            </a:r>
          </a:p>
          <a:p>
            <a:pPr>
              <a:lnSpc>
                <a:spcPct val="80000"/>
              </a:lnSpc>
            </a:pPr>
            <a:r>
              <a:rPr lang="en-US" sz="1400"/>
              <a:t>Pediatric patients have a larger survival window than adults (3-20 years)</a:t>
            </a:r>
          </a:p>
          <a:p>
            <a:pPr>
              <a:lnSpc>
                <a:spcPct val="80000"/>
              </a:lnSpc>
            </a:pPr>
            <a:r>
              <a:rPr lang="en-US" sz="1400"/>
              <a:t>Adult patients have a post-op survival rate of 5-15 years</a:t>
            </a:r>
          </a:p>
          <a:p>
            <a:pPr lvl="1">
              <a:lnSpc>
                <a:spcPct val="80000"/>
              </a:lnSpc>
            </a:pPr>
            <a:r>
              <a:rPr lang="en-US" sz="1400"/>
              <a:t>Some patients have died 1 year post op</a:t>
            </a:r>
          </a:p>
          <a:p>
            <a:pPr lvl="1">
              <a:lnSpc>
                <a:spcPct val="80000"/>
              </a:lnSpc>
            </a:pPr>
            <a:r>
              <a:rPr lang="en-US" sz="1400"/>
              <a:t>Some adult patients have surpassed the 15 year window</a:t>
            </a:r>
          </a:p>
          <a:p>
            <a:pPr lvl="1">
              <a:lnSpc>
                <a:spcPct val="80000"/>
              </a:lnSpc>
            </a:pPr>
            <a:r>
              <a:rPr lang="en-US" sz="1400"/>
              <a:t>Patients have mixed results and success with the procedure. Rejection is the biggest factor to consider. Intestines are not the easiest organ to procure. It does not regrow like the liver.</a:t>
            </a:r>
          </a:p>
          <a:p>
            <a:pPr lvl="1">
              <a:lnSpc>
                <a:spcPct val="80000"/>
              </a:lnSpc>
            </a:pPr>
            <a:r>
              <a:rPr lang="en-US" sz="1400"/>
              <a:t>The Intestine must be a blood match and the deceased patient needs to have similar anatomical and physiological features of the recipient (age, height, weight, support group, social status, psychological evaluations)</a:t>
            </a:r>
          </a:p>
        </p:txBody>
      </p:sp>
    </p:spTree>
    <p:extLst>
      <p:ext uri="{BB962C8B-B14F-4D97-AF65-F5344CB8AC3E}">
        <p14:creationId xmlns:p14="http://schemas.microsoft.com/office/powerpoint/2010/main" val="307705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677334" y="1368738"/>
            <a:ext cx="11417256" cy="4697411"/>
          </a:xfrm>
        </p:spPr>
        <p:txBody>
          <a:bodyPr numCol="2">
            <a:normAutofit fontScale="92500" lnSpcReduction="20000"/>
          </a:bodyPr>
          <a:lstStyle/>
          <a:p>
            <a:r>
              <a:rPr lang="en-US" dirty="0"/>
              <a:t>Early Complications</a:t>
            </a:r>
          </a:p>
          <a:p>
            <a:pPr lvl="1"/>
            <a:r>
              <a:rPr lang="en-US" dirty="0"/>
              <a:t>Central Line related complication</a:t>
            </a:r>
          </a:p>
          <a:p>
            <a:pPr lvl="1"/>
            <a:r>
              <a:rPr lang="en-US" dirty="0"/>
              <a:t>Dehydration</a:t>
            </a:r>
          </a:p>
          <a:p>
            <a:pPr lvl="1"/>
            <a:r>
              <a:rPr lang="en-US" dirty="0"/>
              <a:t>Electrolyte imbalance</a:t>
            </a:r>
          </a:p>
          <a:p>
            <a:pPr marL="457200" lvl="1" indent="0">
              <a:buNone/>
            </a:pPr>
            <a:endParaRPr lang="en-US" dirty="0"/>
          </a:p>
          <a:p>
            <a:pPr marL="457200" lvl="1" indent="0">
              <a:buNone/>
            </a:pPr>
            <a:endParaRPr lang="en-US" dirty="0"/>
          </a:p>
          <a:p>
            <a:pPr marL="457200" lvl="1" indent="0">
              <a:buNone/>
            </a:pPr>
            <a:endParaRPr lang="en-US" dirty="0"/>
          </a:p>
          <a:p>
            <a:r>
              <a:rPr lang="en-US" dirty="0"/>
              <a:t>Chronic Complications</a:t>
            </a:r>
          </a:p>
          <a:p>
            <a:pPr lvl="1"/>
            <a:r>
              <a:rPr lang="en-US" dirty="0"/>
              <a:t>Liver &amp; Biliary Disease	</a:t>
            </a:r>
          </a:p>
          <a:p>
            <a:pPr lvl="1"/>
            <a:r>
              <a:rPr lang="en-US" dirty="0"/>
              <a:t>Bacterial Overgrowth</a:t>
            </a:r>
          </a:p>
          <a:p>
            <a:pPr lvl="1"/>
            <a:r>
              <a:rPr lang="en-US" dirty="0"/>
              <a:t>D-Lactic Acidosis</a:t>
            </a:r>
          </a:p>
          <a:p>
            <a:pPr lvl="1"/>
            <a:r>
              <a:rPr lang="en-US" dirty="0"/>
              <a:t>Nutritional Deficiencies </a:t>
            </a:r>
          </a:p>
          <a:p>
            <a:pPr lvl="1"/>
            <a:r>
              <a:rPr lang="en-US" dirty="0"/>
              <a:t>Psychological Issues</a:t>
            </a:r>
          </a:p>
          <a:p>
            <a:pPr lvl="1"/>
            <a:r>
              <a:rPr lang="en-US" dirty="0"/>
              <a:t>Metabolic Complications</a:t>
            </a:r>
          </a:p>
          <a:p>
            <a:pPr marL="457200" lvl="1" indent="0">
              <a:buNone/>
            </a:pPr>
            <a:endParaRPr lang="en-US" dirty="0"/>
          </a:p>
          <a:p>
            <a:pPr marL="342900" lvl="2" indent="-342900"/>
            <a:r>
              <a:rPr lang="en-US" sz="1800" dirty="0"/>
              <a:t>Micronutrient </a:t>
            </a:r>
            <a:r>
              <a:rPr lang="en-US" sz="1800" dirty="0" err="1"/>
              <a:t>deficinines</a:t>
            </a:r>
            <a:r>
              <a:rPr lang="en-US" sz="1800" dirty="0"/>
              <a:t> </a:t>
            </a:r>
          </a:p>
          <a:p>
            <a:pPr marL="800100" lvl="3" indent="-342900"/>
            <a:r>
              <a:rPr lang="en-US" sz="1600" dirty="0"/>
              <a:t>B12 </a:t>
            </a:r>
            <a:r>
              <a:rPr lang="en-US" sz="1600" dirty="0" err="1"/>
              <a:t>beficiencies</a:t>
            </a:r>
            <a:endParaRPr lang="en-US" sz="1600" dirty="0"/>
          </a:p>
          <a:p>
            <a:pPr marL="800100" lvl="3" indent="-342900"/>
            <a:r>
              <a:rPr lang="en-US" sz="1600" dirty="0"/>
              <a:t>Bacterial Overgrowth</a:t>
            </a:r>
          </a:p>
          <a:p>
            <a:pPr marL="800100" lvl="3" indent="-342900"/>
            <a:r>
              <a:rPr lang="en-US" sz="1600" dirty="0"/>
              <a:t>High Oxalate levels</a:t>
            </a:r>
          </a:p>
          <a:p>
            <a:pPr marL="342900" lvl="2" indent="-342900"/>
            <a:endParaRPr lang="en-US" sz="1800" dirty="0"/>
          </a:p>
          <a:p>
            <a:pPr marL="342900" lvl="2" indent="-342900"/>
            <a:endParaRPr lang="en-US" sz="1800" dirty="0"/>
          </a:p>
          <a:p>
            <a:pPr marL="342900" lvl="2" indent="-342900"/>
            <a:endParaRPr lang="en-US" sz="1800" dirty="0"/>
          </a:p>
          <a:p>
            <a:pPr marL="342900" lvl="1" indent="-342900"/>
            <a:r>
              <a:rPr lang="en-US" sz="1800" dirty="0"/>
              <a:t>TPN Related Problems</a:t>
            </a:r>
          </a:p>
          <a:p>
            <a:pPr marL="800100" lvl="3" indent="-342900"/>
            <a:r>
              <a:rPr lang="en-US" sz="1600" dirty="0"/>
              <a:t>Liver dysfunction</a:t>
            </a:r>
          </a:p>
          <a:p>
            <a:pPr marL="800100" lvl="3" indent="-342900"/>
            <a:r>
              <a:rPr lang="en-US" sz="1600" dirty="0"/>
              <a:t>Catheter related problems</a:t>
            </a:r>
          </a:p>
          <a:p>
            <a:pPr marL="800100" lvl="3" indent="-342900"/>
            <a:r>
              <a:rPr lang="en-US" sz="1600" dirty="0"/>
              <a:t>Sepsis events</a:t>
            </a:r>
          </a:p>
          <a:p>
            <a:pPr lvl="3"/>
            <a:r>
              <a:rPr lang="en-US" sz="1400" dirty="0">
                <a:solidFill>
                  <a:schemeClr val="bg1"/>
                </a:solidFill>
              </a:rPr>
              <a:t>Look for high fever, rigors, acidosis, lethargic….and trust and listen to your patient….chances are they might know something you don’t! We can all learn something new from time to time.</a:t>
            </a:r>
          </a:p>
        </p:txBody>
      </p:sp>
    </p:spTree>
    <p:extLst>
      <p:ext uri="{BB962C8B-B14F-4D97-AF65-F5344CB8AC3E}">
        <p14:creationId xmlns:p14="http://schemas.microsoft.com/office/powerpoint/2010/main" val="423245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438" y="2461091"/>
            <a:ext cx="10464974" cy="1646302"/>
          </a:xfrm>
        </p:spPr>
        <p:txBody>
          <a:bodyPr/>
          <a:lstStyle/>
          <a:p>
            <a:r>
              <a:rPr lang="en-US" dirty="0"/>
              <a:t>How Short Bowel Affects Behavior</a:t>
            </a:r>
          </a:p>
        </p:txBody>
      </p:sp>
      <p:sp>
        <p:nvSpPr>
          <p:cNvPr id="3" name="Subtitle 2"/>
          <p:cNvSpPr>
            <a:spLocks noGrp="1"/>
          </p:cNvSpPr>
          <p:nvPr>
            <p:ph type="subTitle" idx="1"/>
          </p:nvPr>
        </p:nvSpPr>
        <p:spPr>
          <a:xfrm>
            <a:off x="1563628" y="4107393"/>
            <a:ext cx="7766936" cy="1096899"/>
          </a:xfrm>
        </p:spPr>
        <p:txBody>
          <a:bodyPr/>
          <a:lstStyle/>
          <a:p>
            <a:r>
              <a:rPr lang="en-US" dirty="0"/>
              <a:t>Malnourishment plays a big role in cognition and personality development and why we act the way we do.</a:t>
            </a:r>
          </a:p>
        </p:txBody>
      </p:sp>
    </p:spTree>
    <p:extLst>
      <p:ext uri="{BB962C8B-B14F-4D97-AF65-F5344CB8AC3E}">
        <p14:creationId xmlns:p14="http://schemas.microsoft.com/office/powerpoint/2010/main" val="378667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DSM-5 Diagnosis's Given</a:t>
            </a:r>
          </a:p>
        </p:txBody>
      </p:sp>
      <p:sp>
        <p:nvSpPr>
          <p:cNvPr id="3" name="Content Placeholder 2"/>
          <p:cNvSpPr>
            <a:spLocks noGrp="1"/>
          </p:cNvSpPr>
          <p:nvPr>
            <p:ph idx="1"/>
          </p:nvPr>
        </p:nvSpPr>
        <p:spPr>
          <a:xfrm>
            <a:off x="677334" y="1270000"/>
            <a:ext cx="11116733" cy="5511800"/>
          </a:xfrm>
        </p:spPr>
        <p:txBody>
          <a:bodyPr numCol="2">
            <a:normAutofit lnSpcReduction="10000"/>
          </a:bodyPr>
          <a:lstStyle/>
          <a:p>
            <a:r>
              <a:rPr lang="en-US" dirty="0"/>
              <a:t>Intellectual Disabilities</a:t>
            </a:r>
          </a:p>
          <a:p>
            <a:pPr lvl="1"/>
            <a:r>
              <a:rPr lang="en-US" dirty="0"/>
              <a:t>ADHD</a:t>
            </a:r>
          </a:p>
          <a:p>
            <a:pPr lvl="1"/>
            <a:r>
              <a:rPr lang="en-US" dirty="0"/>
              <a:t>Autism</a:t>
            </a:r>
          </a:p>
          <a:p>
            <a:pPr lvl="1"/>
            <a:r>
              <a:rPr lang="en-US" dirty="0"/>
              <a:t>Learning Disorders</a:t>
            </a:r>
          </a:p>
          <a:p>
            <a:pPr lvl="1"/>
            <a:r>
              <a:rPr lang="en-US" dirty="0"/>
              <a:t>Speech, Motor, Sensory issues</a:t>
            </a:r>
          </a:p>
          <a:p>
            <a:r>
              <a:rPr lang="en-US" dirty="0"/>
              <a:t>Depressive Disorders</a:t>
            </a:r>
          </a:p>
          <a:p>
            <a:pPr lvl="1"/>
            <a:r>
              <a:rPr lang="en-US" dirty="0"/>
              <a:t>Major Depressive Disorder</a:t>
            </a:r>
          </a:p>
          <a:p>
            <a:r>
              <a:rPr lang="en-US" dirty="0"/>
              <a:t>Anxiety Disorders</a:t>
            </a:r>
          </a:p>
          <a:p>
            <a:pPr lvl="1"/>
            <a:r>
              <a:rPr lang="en-US" dirty="0"/>
              <a:t>Separation Anxiety Disorder</a:t>
            </a:r>
          </a:p>
          <a:p>
            <a:pPr lvl="1"/>
            <a:r>
              <a:rPr lang="en-US" dirty="0"/>
              <a:t>Agoraphobia</a:t>
            </a:r>
          </a:p>
          <a:p>
            <a:pPr lvl="1"/>
            <a:r>
              <a:rPr lang="en-US" dirty="0"/>
              <a:t>Panic Disorders/Phobias</a:t>
            </a:r>
          </a:p>
          <a:p>
            <a:pPr lvl="1"/>
            <a:r>
              <a:rPr lang="en-US" dirty="0"/>
              <a:t>Generalized Anxiety Disorder</a:t>
            </a:r>
          </a:p>
          <a:p>
            <a:r>
              <a:rPr lang="en-US" dirty="0"/>
              <a:t>Post Traumatic Stress Disorder</a:t>
            </a:r>
          </a:p>
          <a:p>
            <a:r>
              <a:rPr lang="en-US" dirty="0"/>
              <a:t>Anger and Irritability is common in both Pediatric and Adult patients alike, due to imbalanced brain chemistry from malnutrition.</a:t>
            </a:r>
          </a:p>
          <a:p>
            <a:pPr marL="0" indent="0">
              <a:buNone/>
            </a:pPr>
            <a:endParaRPr lang="en-US" dirty="0"/>
          </a:p>
          <a:p>
            <a:r>
              <a:rPr lang="en-US" dirty="0"/>
              <a:t>Sleep-Wake Disorders</a:t>
            </a:r>
          </a:p>
          <a:p>
            <a:pPr lvl="1"/>
            <a:r>
              <a:rPr lang="en-US" dirty="0"/>
              <a:t>Insomnia </a:t>
            </a:r>
          </a:p>
          <a:p>
            <a:pPr lvl="1"/>
            <a:r>
              <a:rPr lang="en-US" dirty="0"/>
              <a:t>Waking more than 5x a night</a:t>
            </a:r>
          </a:p>
          <a:p>
            <a:r>
              <a:rPr lang="en-US" dirty="0"/>
              <a:t>Elimination Disorders (in pediatric patients)</a:t>
            </a:r>
          </a:p>
          <a:p>
            <a:r>
              <a:rPr lang="en-US" dirty="0"/>
              <a:t>Personality Disorders (in adults)</a:t>
            </a:r>
          </a:p>
          <a:p>
            <a:r>
              <a:rPr lang="en-US" dirty="0"/>
              <a:t>Substance Abuse (young adults and adults)</a:t>
            </a:r>
          </a:p>
          <a:p>
            <a:pPr lvl="1"/>
            <a:r>
              <a:rPr lang="en-US" dirty="0"/>
              <a:t>Cannabis</a:t>
            </a:r>
          </a:p>
          <a:p>
            <a:pPr lvl="1"/>
            <a:r>
              <a:rPr lang="en-US" dirty="0"/>
              <a:t>Alcohol </a:t>
            </a:r>
          </a:p>
          <a:p>
            <a:pPr lvl="1"/>
            <a:r>
              <a:rPr lang="en-US" dirty="0"/>
              <a:t>Prescription Drugs</a:t>
            </a:r>
          </a:p>
          <a:p>
            <a:r>
              <a:rPr lang="en-US" dirty="0"/>
              <a:t>Many patients seek out psychotherapy or counseling. Some seek out psychiatric help or are medicated. Some of these disorders with age will disappear overtime.</a:t>
            </a:r>
          </a:p>
        </p:txBody>
      </p:sp>
    </p:spTree>
    <p:extLst>
      <p:ext uri="{BB962C8B-B14F-4D97-AF65-F5344CB8AC3E}">
        <p14:creationId xmlns:p14="http://schemas.microsoft.com/office/powerpoint/2010/main" val="282040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Short Bowel Syndrome</a:t>
            </a:r>
          </a:p>
        </p:txBody>
      </p:sp>
      <p:sp>
        <p:nvSpPr>
          <p:cNvPr id="3" name="Content Placeholder 2"/>
          <p:cNvSpPr>
            <a:spLocks noGrp="1"/>
          </p:cNvSpPr>
          <p:nvPr>
            <p:ph idx="1"/>
          </p:nvPr>
        </p:nvSpPr>
        <p:spPr>
          <a:xfrm>
            <a:off x="304800" y="1456267"/>
            <a:ext cx="11633200" cy="5232400"/>
          </a:xfrm>
        </p:spPr>
        <p:txBody>
          <a:bodyPr numCol="2">
            <a:noAutofit/>
          </a:bodyPr>
          <a:lstStyle/>
          <a:p>
            <a:r>
              <a:rPr lang="en-US" sz="1600" dirty="0"/>
              <a:t>Short Bowel Syndrome Foundation, </a:t>
            </a:r>
            <a:r>
              <a:rPr lang="en-US" sz="1600" dirty="0" err="1"/>
              <a:t>Inc</a:t>
            </a:r>
            <a:endParaRPr lang="en-US" sz="1600" dirty="0"/>
          </a:p>
          <a:p>
            <a:pPr lvl="1"/>
            <a:r>
              <a:rPr lang="en-US" sz="1200" dirty="0"/>
              <a:t>Andrew Jablonski or </a:t>
            </a:r>
            <a:r>
              <a:rPr lang="en-US" sz="1200" dirty="0">
                <a:hlinkClick r:id="rId2"/>
              </a:rPr>
              <a:t>www.shortbowelfoundation.org</a:t>
            </a:r>
            <a:endParaRPr lang="en-US" sz="1200" dirty="0"/>
          </a:p>
          <a:p>
            <a:pPr lvl="1"/>
            <a:r>
              <a:rPr lang="en-US" sz="1200" dirty="0"/>
              <a:t>Nationally recognized as a leading expert in Short Bowel Syndrome</a:t>
            </a:r>
          </a:p>
          <a:p>
            <a:r>
              <a:rPr lang="en-US" sz="1600" dirty="0"/>
              <a:t>Oley Foundation</a:t>
            </a:r>
          </a:p>
          <a:p>
            <a:pPr lvl="1"/>
            <a:r>
              <a:rPr lang="en-US" sz="1200" dirty="0"/>
              <a:t>Joan Bishop or </a:t>
            </a:r>
            <a:r>
              <a:rPr lang="en-US" sz="1200" dirty="0">
                <a:hlinkClick r:id="rId3"/>
              </a:rPr>
              <a:t>www.oleyfoundation.org</a:t>
            </a:r>
            <a:endParaRPr lang="en-US" sz="1200" dirty="0"/>
          </a:p>
          <a:p>
            <a:pPr lvl="1"/>
            <a:r>
              <a:rPr lang="en-US" sz="1200" dirty="0"/>
              <a:t>Focuses on Parenteral and Enteral Nutrition Support</a:t>
            </a:r>
          </a:p>
          <a:p>
            <a:r>
              <a:rPr lang="en-US" sz="1600" dirty="0"/>
              <a:t>National Organization for Rare Disorders</a:t>
            </a:r>
          </a:p>
          <a:p>
            <a:pPr lvl="1"/>
            <a:r>
              <a:rPr lang="en-US" sz="1200" dirty="0"/>
              <a:t>Kristyn Angel or </a:t>
            </a:r>
            <a:r>
              <a:rPr lang="en-US" sz="1200" dirty="0">
                <a:hlinkClick r:id="rId4"/>
              </a:rPr>
              <a:t>www.NORD.org</a:t>
            </a:r>
            <a:endParaRPr lang="en-US" sz="1200" dirty="0"/>
          </a:p>
          <a:p>
            <a:pPr lvl="1"/>
            <a:r>
              <a:rPr lang="en-US" sz="1200" dirty="0"/>
              <a:t>Support for all Rare Disorders</a:t>
            </a:r>
          </a:p>
          <a:p>
            <a:r>
              <a:rPr lang="en-US" sz="1600" dirty="0"/>
              <a:t>Nebraska Medicine Intestinal Rehabilitation and Transplant Program (Among the Top 10 GI programs in the US)</a:t>
            </a:r>
          </a:p>
          <a:p>
            <a:pPr lvl="1"/>
            <a:r>
              <a:rPr lang="en-US" sz="1200" dirty="0"/>
              <a:t>Dr. David Mercer, MD</a:t>
            </a:r>
          </a:p>
          <a:p>
            <a:r>
              <a:rPr lang="en-US" sz="1600" dirty="0"/>
              <a:t>Cleveland Clinic Digestive Disease Institute (Top 5 GI programs in the US)</a:t>
            </a:r>
          </a:p>
          <a:p>
            <a:pPr lvl="1"/>
            <a:r>
              <a:rPr lang="en-US" sz="1200" dirty="0"/>
              <a:t>Dr. Donald Kirby, MD</a:t>
            </a:r>
          </a:p>
          <a:p>
            <a:pPr lvl="1"/>
            <a:r>
              <a:rPr lang="en-US" sz="1200" dirty="0"/>
              <a:t>Dr. Kareem Abu-Elmagd, MD, PhD. </a:t>
            </a:r>
          </a:p>
          <a:p>
            <a:r>
              <a:rPr lang="en-US" sz="1600" dirty="0"/>
              <a:t>Shire Pharmaceuticals (GATTEX®)</a:t>
            </a:r>
            <a:r>
              <a:rPr lang="en-US" sz="1600" dirty="0">
                <a:hlinkClick r:id="rId5"/>
              </a:rPr>
              <a:t> </a:t>
            </a:r>
          </a:p>
          <a:p>
            <a:pPr lvl="1"/>
            <a:r>
              <a:rPr lang="en-US" sz="1200" dirty="0">
                <a:hlinkClick r:id="rId5"/>
              </a:rPr>
              <a:t>www.shortbowelsupport.com</a:t>
            </a:r>
            <a:endParaRPr lang="en-US" sz="1200" dirty="0"/>
          </a:p>
          <a:p>
            <a:pPr lvl="1"/>
            <a:r>
              <a:rPr lang="en-US" sz="1200" dirty="0">
                <a:hlinkClick r:id="rId6"/>
              </a:rPr>
              <a:t>www.Gattex.com</a:t>
            </a:r>
            <a:endParaRPr lang="en-US" sz="1200" dirty="0"/>
          </a:p>
          <a:p>
            <a:r>
              <a:rPr lang="en-US" sz="1600" dirty="0"/>
              <a:t>NAIA Pharmaceuticals</a:t>
            </a:r>
            <a:endParaRPr lang="en-US" sz="1100" dirty="0"/>
          </a:p>
          <a:p>
            <a:r>
              <a:rPr lang="en-US" sz="1600" dirty="0">
                <a:hlinkClick r:id="rId7"/>
              </a:rPr>
              <a:t>www.naia.com</a:t>
            </a:r>
            <a:endParaRPr lang="en-US" sz="1600" dirty="0"/>
          </a:p>
          <a:p>
            <a:pPr marL="0" indent="0">
              <a:buNone/>
            </a:pPr>
            <a:endParaRPr lang="en-US" sz="1100" dirty="0"/>
          </a:p>
        </p:txBody>
      </p:sp>
    </p:spTree>
    <p:extLst>
      <p:ext uri="{BB962C8B-B14F-4D97-AF65-F5344CB8AC3E}">
        <p14:creationId xmlns:p14="http://schemas.microsoft.com/office/powerpoint/2010/main" val="427590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Define Short Bowel Syndrome	</a:t>
            </a:r>
          </a:p>
        </p:txBody>
      </p:sp>
      <p:sp>
        <p:nvSpPr>
          <p:cNvPr id="3" name="Content Placeholder 2"/>
          <p:cNvSpPr>
            <a:spLocks noGrp="1"/>
          </p:cNvSpPr>
          <p:nvPr>
            <p:ph idx="1"/>
          </p:nvPr>
        </p:nvSpPr>
        <p:spPr/>
        <p:txBody>
          <a:bodyPr/>
          <a:lstStyle/>
          <a:p>
            <a:r>
              <a:rPr lang="en-US" dirty="0"/>
              <a:t>A malabsorpative state that may require massive resection of the small intestine</a:t>
            </a:r>
          </a:p>
          <a:p>
            <a:r>
              <a:rPr lang="en-US" dirty="0"/>
              <a:t>Average length of the small bowel is:</a:t>
            </a:r>
          </a:p>
          <a:p>
            <a:pPr lvl="1"/>
            <a:r>
              <a:rPr lang="en-US" dirty="0"/>
              <a:t>Neonatal 250cm-300cm in length</a:t>
            </a:r>
          </a:p>
          <a:p>
            <a:pPr lvl="1"/>
            <a:r>
              <a:rPr lang="en-US" dirty="0"/>
              <a:t>Adult 750-800cm in length</a:t>
            </a:r>
          </a:p>
          <a:p>
            <a:r>
              <a:rPr lang="en-US" dirty="0"/>
              <a:t>50% or more of the small bowel resected is considered short bowel syndrome</a:t>
            </a:r>
          </a:p>
          <a:p>
            <a:r>
              <a:rPr lang="en-US" dirty="0"/>
              <a:t>Infants have more favorable long term prognosis outcomes, over adult prognosis outcomes</a:t>
            </a:r>
          </a:p>
          <a:p>
            <a:endParaRPr lang="en-US" dirty="0"/>
          </a:p>
        </p:txBody>
      </p:sp>
    </p:spTree>
    <p:extLst>
      <p:ext uri="{BB962C8B-B14F-4D97-AF65-F5344CB8AC3E}">
        <p14:creationId xmlns:p14="http://schemas.microsoft.com/office/powerpoint/2010/main" val="62491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a:xfrm>
            <a:off x="677334" y="1359310"/>
            <a:ext cx="11228720" cy="5371428"/>
          </a:xfrm>
        </p:spPr>
        <p:txBody>
          <a:bodyPr>
            <a:normAutofit/>
          </a:bodyPr>
          <a:lstStyle/>
          <a:p>
            <a:r>
              <a:rPr lang="en-US" dirty="0"/>
              <a:t>Can be congenital or acquired</a:t>
            </a:r>
          </a:p>
          <a:p>
            <a:r>
              <a:rPr lang="en-US" dirty="0"/>
              <a:t>Congenital</a:t>
            </a:r>
          </a:p>
          <a:p>
            <a:pPr lvl="1"/>
            <a:r>
              <a:rPr lang="en-US" dirty="0"/>
              <a:t>Intestinal atresia</a:t>
            </a:r>
          </a:p>
          <a:p>
            <a:pPr lvl="1"/>
            <a:r>
              <a:rPr lang="en-US" dirty="0"/>
              <a:t>Gastroschisis</a:t>
            </a:r>
          </a:p>
          <a:p>
            <a:pPr lvl="1"/>
            <a:r>
              <a:rPr lang="en-US" dirty="0"/>
              <a:t>Omphalocele</a:t>
            </a:r>
          </a:p>
          <a:p>
            <a:pPr lvl="1"/>
            <a:r>
              <a:rPr lang="en-US" dirty="0"/>
              <a:t>Hirschsprung’s disease</a:t>
            </a:r>
          </a:p>
          <a:p>
            <a:r>
              <a:rPr lang="en-US" dirty="0"/>
              <a:t>Acquired</a:t>
            </a:r>
          </a:p>
          <a:p>
            <a:pPr lvl="1"/>
            <a:r>
              <a:rPr lang="en-US" dirty="0"/>
              <a:t>Necrotizing Enterocolitis (NEC)</a:t>
            </a:r>
          </a:p>
          <a:p>
            <a:pPr lvl="1"/>
            <a:r>
              <a:rPr lang="en-US" dirty="0"/>
              <a:t>Mid-Gut volvulus</a:t>
            </a:r>
          </a:p>
          <a:p>
            <a:pPr lvl="1"/>
            <a:r>
              <a:rPr lang="en-US" dirty="0"/>
              <a:t>Ischemic injury</a:t>
            </a:r>
          </a:p>
          <a:p>
            <a:pPr lvl="1"/>
            <a:r>
              <a:rPr lang="en-US" dirty="0"/>
              <a:t>Crohn’s disease</a:t>
            </a:r>
          </a:p>
          <a:p>
            <a:pPr lvl="1"/>
            <a:r>
              <a:rPr lang="en-US" dirty="0"/>
              <a:t>Radiation enteritis </a:t>
            </a:r>
          </a:p>
        </p:txBody>
      </p:sp>
    </p:spTree>
    <p:extLst>
      <p:ext uri="{BB962C8B-B14F-4D97-AF65-F5344CB8AC3E}">
        <p14:creationId xmlns:p14="http://schemas.microsoft.com/office/powerpoint/2010/main" val="274938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a:t>
            </a:r>
          </a:p>
        </p:txBody>
      </p:sp>
      <p:sp>
        <p:nvSpPr>
          <p:cNvPr id="3" name="Content Placeholder 2"/>
          <p:cNvSpPr>
            <a:spLocks noGrp="1"/>
          </p:cNvSpPr>
          <p:nvPr>
            <p:ph idx="1"/>
          </p:nvPr>
        </p:nvSpPr>
        <p:spPr>
          <a:xfrm>
            <a:off x="677334" y="1415871"/>
            <a:ext cx="9758138" cy="4697411"/>
          </a:xfrm>
        </p:spPr>
        <p:txBody>
          <a:bodyPr numCol="2">
            <a:normAutofit/>
          </a:bodyPr>
          <a:lstStyle/>
          <a:p>
            <a:r>
              <a:rPr lang="en-US" dirty="0"/>
              <a:t>Reduction of a functioning bowel mass to below minimally necessary to balance supply &amp; demand of essential body needs, which leads to intestinal failure manifested as:</a:t>
            </a:r>
          </a:p>
          <a:p>
            <a:pPr lvl="1">
              <a:buFont typeface="Wingdings" panose="05000000000000000000" pitchFamily="2" charset="2"/>
              <a:buChar char="q"/>
            </a:pPr>
            <a:r>
              <a:rPr lang="en-US" dirty="0"/>
              <a:t>Fluid &amp; Electrolyte Imbalance</a:t>
            </a:r>
          </a:p>
          <a:p>
            <a:pPr lvl="1">
              <a:buFont typeface="Wingdings" panose="05000000000000000000" pitchFamily="2" charset="2"/>
              <a:buChar char="q"/>
            </a:pPr>
            <a:r>
              <a:rPr lang="en-US" dirty="0"/>
              <a:t>Steatorrhea</a:t>
            </a:r>
          </a:p>
          <a:p>
            <a:pPr lvl="1">
              <a:buFont typeface="Wingdings" panose="05000000000000000000" pitchFamily="2" charset="2"/>
              <a:buChar char="q"/>
            </a:pPr>
            <a:r>
              <a:rPr lang="en-US" dirty="0"/>
              <a:t>Weight Loss &amp; Malnutrition</a:t>
            </a:r>
          </a:p>
          <a:p>
            <a:pPr lvl="1">
              <a:buFont typeface="Wingdings" panose="05000000000000000000" pitchFamily="2" charset="2"/>
              <a:buChar char="q"/>
            </a:pPr>
            <a:r>
              <a:rPr lang="en-US" dirty="0"/>
              <a:t>Mineral deficient: Ca, Mg, Iron, Zinc, fat soluble vitamins</a:t>
            </a:r>
          </a:p>
          <a:p>
            <a:pPr lvl="1">
              <a:buFont typeface="Wingdings" panose="05000000000000000000" pitchFamily="2" charset="2"/>
              <a:buChar char="q"/>
            </a:pPr>
            <a:r>
              <a:rPr lang="en-US" dirty="0"/>
              <a:t>Metabolic acidosis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buFont typeface="Wingdings" panose="05000000000000000000" pitchFamily="2" charset="2"/>
              <a:buChar char="q"/>
            </a:pPr>
            <a:r>
              <a:rPr lang="en-US" dirty="0"/>
              <a:t>Gastric acid hypersecretion</a:t>
            </a:r>
          </a:p>
          <a:p>
            <a:pPr lvl="1">
              <a:buFont typeface="Wingdings" panose="05000000000000000000" pitchFamily="2" charset="2"/>
              <a:buChar char="q"/>
            </a:pPr>
            <a:r>
              <a:rPr lang="en-US" dirty="0" err="1"/>
              <a:t>Cholelithiasis</a:t>
            </a:r>
            <a:endParaRPr lang="en-US" dirty="0"/>
          </a:p>
          <a:p>
            <a:pPr lvl="1">
              <a:buFont typeface="Wingdings" panose="05000000000000000000" pitchFamily="2" charset="2"/>
              <a:buChar char="q"/>
            </a:pPr>
            <a:r>
              <a:rPr lang="en-US" dirty="0"/>
              <a:t>Liver Disease</a:t>
            </a:r>
          </a:p>
          <a:p>
            <a:pPr lvl="1">
              <a:buFont typeface="Wingdings" panose="05000000000000000000" pitchFamily="2" charset="2"/>
              <a:buChar char="q"/>
            </a:pPr>
            <a:r>
              <a:rPr lang="en-US" dirty="0"/>
              <a:t>Bone Disease</a:t>
            </a:r>
          </a:p>
          <a:p>
            <a:pPr lvl="1">
              <a:buFont typeface="Wingdings" panose="05000000000000000000" pitchFamily="2" charset="2"/>
              <a:buChar char="q"/>
            </a:pPr>
            <a:r>
              <a:rPr lang="en-US" dirty="0"/>
              <a:t>TPN related complications (Line Infections/Sepsis)</a:t>
            </a:r>
          </a:p>
        </p:txBody>
      </p:sp>
    </p:spTree>
    <p:extLst>
      <p:ext uri="{BB962C8B-B14F-4D97-AF65-F5344CB8AC3E}">
        <p14:creationId xmlns:p14="http://schemas.microsoft.com/office/powerpoint/2010/main" val="350868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Types of Small Bowel Resections</a:t>
            </a:r>
          </a:p>
        </p:txBody>
      </p:sp>
      <p:sp>
        <p:nvSpPr>
          <p:cNvPr id="3" name="Content Placeholder 2"/>
          <p:cNvSpPr>
            <a:spLocks noGrp="1"/>
          </p:cNvSpPr>
          <p:nvPr>
            <p:ph idx="1"/>
          </p:nvPr>
        </p:nvSpPr>
        <p:spPr>
          <a:xfrm>
            <a:off x="677334" y="2160589"/>
            <a:ext cx="8596668" cy="3880773"/>
          </a:xfrm>
        </p:spPr>
        <p:txBody>
          <a:bodyPr/>
          <a:lstStyle/>
          <a:p>
            <a:r>
              <a:rPr lang="en-US" dirty="0"/>
              <a:t>Duodenal Resection</a:t>
            </a:r>
          </a:p>
          <a:p>
            <a:r>
              <a:rPr lang="en-US" dirty="0"/>
              <a:t>Jejunal Resection</a:t>
            </a:r>
          </a:p>
          <a:p>
            <a:r>
              <a:rPr lang="en-US" dirty="0"/>
              <a:t>Ileal Resection</a:t>
            </a:r>
          </a:p>
          <a:p>
            <a:r>
              <a:rPr lang="en-US" dirty="0"/>
              <a:t>Loss of the ileocecal valve</a:t>
            </a:r>
          </a:p>
          <a:p>
            <a:r>
              <a:rPr lang="en-US" dirty="0"/>
              <a:t>Colon</a:t>
            </a:r>
          </a:p>
        </p:txBody>
      </p:sp>
      <p:pic>
        <p:nvPicPr>
          <p:cNvPr id="4" name="Picture 3"/>
          <p:cNvPicPr>
            <a:picLocks noChangeAspect="1"/>
          </p:cNvPicPr>
          <p:nvPr/>
        </p:nvPicPr>
        <p:blipFill>
          <a:blip r:embed="rId2"/>
          <a:stretch>
            <a:fillRect/>
          </a:stretch>
        </p:blipFill>
        <p:spPr>
          <a:xfrm>
            <a:off x="5845128" y="1930400"/>
            <a:ext cx="3650296" cy="2872989"/>
          </a:xfrm>
          <a:prstGeom prst="rect">
            <a:avLst/>
          </a:prstGeom>
        </p:spPr>
      </p:pic>
    </p:spTree>
    <p:extLst>
      <p:ext uri="{BB962C8B-B14F-4D97-AF65-F5344CB8AC3E}">
        <p14:creationId xmlns:p14="http://schemas.microsoft.com/office/powerpoint/2010/main" val="305302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7474" y="2159331"/>
            <a:ext cx="5283289" cy="1968025"/>
          </a:xfrm>
          <a:prstGeom prst="rect">
            <a:avLst/>
          </a:prstGeom>
        </p:spPr>
      </p:pic>
      <p:sp>
        <p:nvSpPr>
          <p:cNvPr id="2" name="Title 1"/>
          <p:cNvSpPr>
            <a:spLocks noGrp="1"/>
          </p:cNvSpPr>
          <p:nvPr>
            <p:ph type="title"/>
          </p:nvPr>
        </p:nvSpPr>
        <p:spPr>
          <a:xfrm>
            <a:off x="677334" y="609600"/>
            <a:ext cx="8596668" cy="1320800"/>
          </a:xfrm>
        </p:spPr>
        <p:txBody>
          <a:bodyPr anchor="t">
            <a:normAutofit/>
          </a:bodyPr>
          <a:lstStyle/>
          <a:p>
            <a:r>
              <a:rPr lang="en-US" dirty="0"/>
              <a:t>Duodenal Resection</a:t>
            </a:r>
          </a:p>
        </p:txBody>
      </p:sp>
      <p:sp>
        <p:nvSpPr>
          <p:cNvPr id="3" name="Content Placeholder 2"/>
          <p:cNvSpPr>
            <a:spLocks noGrp="1"/>
          </p:cNvSpPr>
          <p:nvPr>
            <p:ph idx="1"/>
          </p:nvPr>
        </p:nvSpPr>
        <p:spPr>
          <a:xfrm>
            <a:off x="6416039" y="2160589"/>
            <a:ext cx="2927185" cy="3880773"/>
          </a:xfrm>
        </p:spPr>
        <p:txBody>
          <a:bodyPr>
            <a:normAutofit/>
          </a:bodyPr>
          <a:lstStyle/>
          <a:p>
            <a:r>
              <a:rPr lang="en-US" sz="1500"/>
              <a:t>Resection of the Duodenum results in the following deficits:</a:t>
            </a:r>
          </a:p>
          <a:p>
            <a:pPr lvl="1">
              <a:buFont typeface="Wingdings" panose="05000000000000000000" pitchFamily="2" charset="2"/>
              <a:buChar char="Ø"/>
            </a:pPr>
            <a:r>
              <a:rPr lang="en-US" sz="1500"/>
              <a:t>Protein, Carbohydrates, fat malabsorption</a:t>
            </a:r>
          </a:p>
          <a:p>
            <a:pPr lvl="1">
              <a:buFont typeface="Wingdings" panose="05000000000000000000" pitchFamily="2" charset="2"/>
              <a:buChar char="Ø"/>
            </a:pPr>
            <a:r>
              <a:rPr lang="en-US" sz="1500"/>
              <a:t>Calcium, Magnesium, Iron, Folate malabsorption</a:t>
            </a:r>
          </a:p>
          <a:p>
            <a:pPr lvl="1">
              <a:buFont typeface="Wingdings" panose="05000000000000000000" pitchFamily="2" charset="2"/>
              <a:buChar char="Ø"/>
            </a:pPr>
            <a:r>
              <a:rPr lang="en-US" sz="1500"/>
              <a:t>Fat soluble vitamin deficiencies </a:t>
            </a:r>
          </a:p>
        </p:txBody>
      </p:sp>
    </p:spTree>
    <p:extLst>
      <p:ext uri="{BB962C8B-B14F-4D97-AF65-F5344CB8AC3E}">
        <p14:creationId xmlns:p14="http://schemas.microsoft.com/office/powerpoint/2010/main" val="156205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a:stretch/>
        </p:blipFill>
        <p:spPr>
          <a:xfrm>
            <a:off x="803878" y="1432888"/>
            <a:ext cx="3861905" cy="3829176"/>
          </a:xfrm>
          <a:prstGeom prst="rect">
            <a:avLst/>
          </a:prstGeom>
        </p:spPr>
      </p:pic>
      <p:sp>
        <p:nvSpPr>
          <p:cNvPr id="2" name="Title 1"/>
          <p:cNvSpPr>
            <a:spLocks noGrp="1"/>
          </p:cNvSpPr>
          <p:nvPr>
            <p:ph type="title"/>
          </p:nvPr>
        </p:nvSpPr>
        <p:spPr>
          <a:xfrm>
            <a:off x="4997309" y="609600"/>
            <a:ext cx="4276692" cy="1320800"/>
          </a:xfrm>
        </p:spPr>
        <p:txBody>
          <a:bodyPr anchor="ctr">
            <a:normAutofit/>
          </a:bodyPr>
          <a:lstStyle/>
          <a:p>
            <a:r>
              <a:rPr lang="en-US" dirty="0"/>
              <a:t>Jejunal Resection</a:t>
            </a:r>
          </a:p>
        </p:txBody>
      </p:sp>
      <p:sp>
        <p:nvSpPr>
          <p:cNvPr id="3" name="Content Placeholder 2"/>
          <p:cNvSpPr>
            <a:spLocks noGrp="1"/>
          </p:cNvSpPr>
          <p:nvPr>
            <p:ph idx="1"/>
          </p:nvPr>
        </p:nvSpPr>
        <p:spPr>
          <a:xfrm>
            <a:off x="4985823" y="2160589"/>
            <a:ext cx="4285176" cy="3768573"/>
          </a:xfrm>
        </p:spPr>
        <p:txBody>
          <a:bodyPr>
            <a:normAutofit/>
          </a:bodyPr>
          <a:lstStyle/>
          <a:p>
            <a:r>
              <a:rPr lang="en-US" dirty="0"/>
              <a:t>Carbohydrate malabsorption</a:t>
            </a:r>
          </a:p>
          <a:p>
            <a:r>
              <a:rPr lang="en-US" dirty="0"/>
              <a:t>Water soluble vitamin deficiencies </a:t>
            </a:r>
          </a:p>
          <a:p>
            <a:r>
              <a:rPr lang="en-US" dirty="0"/>
              <a:t>Ileal adaptation</a:t>
            </a:r>
          </a:p>
          <a:p>
            <a:pPr lvl="1"/>
            <a:r>
              <a:rPr lang="en-US" dirty="0"/>
              <a:t>Malabsorption becomes transient</a:t>
            </a:r>
          </a:p>
        </p:txBody>
      </p:sp>
    </p:spTree>
    <p:extLst>
      <p:ext uri="{BB962C8B-B14F-4D97-AF65-F5344CB8AC3E}">
        <p14:creationId xmlns:p14="http://schemas.microsoft.com/office/powerpoint/2010/main" val="163088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177586" y="804672"/>
            <a:ext cx="4307449" cy="5237021"/>
          </a:xfrm>
          <a:prstGeom prst="rect">
            <a:avLst/>
          </a:prstGeom>
        </p:spPr>
      </p:pic>
      <p:sp>
        <p:nvSpPr>
          <p:cNvPr id="2" name="Title 1"/>
          <p:cNvSpPr>
            <a:spLocks noGrp="1"/>
          </p:cNvSpPr>
          <p:nvPr>
            <p:ph type="title"/>
          </p:nvPr>
        </p:nvSpPr>
        <p:spPr>
          <a:xfrm>
            <a:off x="6090445" y="609600"/>
            <a:ext cx="3183556" cy="1320800"/>
          </a:xfrm>
        </p:spPr>
        <p:txBody>
          <a:bodyPr anchor="ctr">
            <a:normAutofit/>
          </a:bodyPr>
          <a:lstStyle/>
          <a:p>
            <a:r>
              <a:rPr lang="en-US" dirty="0"/>
              <a:t>Ileal Resection</a:t>
            </a:r>
          </a:p>
        </p:txBody>
      </p:sp>
      <p:sp>
        <p:nvSpPr>
          <p:cNvPr id="3" name="Content Placeholder 2"/>
          <p:cNvSpPr>
            <a:spLocks noGrp="1"/>
          </p:cNvSpPr>
          <p:nvPr>
            <p:ph idx="1"/>
          </p:nvPr>
        </p:nvSpPr>
        <p:spPr>
          <a:xfrm>
            <a:off x="6094410" y="2160589"/>
            <a:ext cx="3176589" cy="3880773"/>
          </a:xfrm>
        </p:spPr>
        <p:txBody>
          <a:bodyPr>
            <a:normAutofit/>
          </a:bodyPr>
          <a:lstStyle/>
          <a:p>
            <a:r>
              <a:rPr lang="en-US" dirty="0"/>
              <a:t>Steatorrhea as bile salts not absorbed</a:t>
            </a:r>
          </a:p>
          <a:p>
            <a:r>
              <a:rPr lang="en-US" dirty="0"/>
              <a:t>Cholesterol stones are a secondary, due to loss of bile acids</a:t>
            </a:r>
          </a:p>
          <a:p>
            <a:r>
              <a:rPr lang="en-US" dirty="0"/>
              <a:t>Fat soluble vitamin deficiencies</a:t>
            </a:r>
          </a:p>
          <a:p>
            <a:r>
              <a:rPr lang="en-US" dirty="0"/>
              <a:t>B12 deficiencies</a:t>
            </a:r>
          </a:p>
          <a:p>
            <a:r>
              <a:rPr lang="en-US" dirty="0"/>
              <a:t>Loss of Ileocecal valve + decrease transit time = chronic diarrhea</a:t>
            </a:r>
          </a:p>
          <a:p>
            <a:endParaRPr lang="en-US" dirty="0"/>
          </a:p>
        </p:txBody>
      </p:sp>
    </p:spTree>
    <p:extLst>
      <p:ext uri="{BB962C8B-B14F-4D97-AF65-F5344CB8AC3E}">
        <p14:creationId xmlns:p14="http://schemas.microsoft.com/office/powerpoint/2010/main" val="3781382949"/>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209</TotalTime>
  <Words>1743</Words>
  <Application>Microsoft Office PowerPoint</Application>
  <PresentationFormat>Widescreen</PresentationFormat>
  <Paragraphs>272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Trebuchet MS</vt:lpstr>
      <vt:lpstr>Wingdings</vt:lpstr>
      <vt:lpstr>Wingdings 3</vt:lpstr>
      <vt:lpstr>Facet</vt:lpstr>
      <vt:lpstr>Short Bowel Syndrome</vt:lpstr>
      <vt:lpstr>Andrew Jablonski Founder and CEO of The Short Bowel Syndrome Foundation, Inc.</vt:lpstr>
      <vt:lpstr>Lets Define Short Bowel Syndrome </vt:lpstr>
      <vt:lpstr>Etiology</vt:lpstr>
      <vt:lpstr>Manifestation</vt:lpstr>
      <vt:lpstr>Types of Small Bowel Resections</vt:lpstr>
      <vt:lpstr>Duodenal Resection</vt:lpstr>
      <vt:lpstr>Jejunal Resection</vt:lpstr>
      <vt:lpstr>Ileal Resection</vt:lpstr>
      <vt:lpstr>Loss of Ileocecal Valve</vt:lpstr>
      <vt:lpstr>Colon</vt:lpstr>
      <vt:lpstr>Intestinal Adaptation</vt:lpstr>
      <vt:lpstr>Changes in morphorogy</vt:lpstr>
      <vt:lpstr>Phases of Short Bowel Syndrome</vt:lpstr>
      <vt:lpstr>Active Phase</vt:lpstr>
      <vt:lpstr>Adaptation Phase</vt:lpstr>
      <vt:lpstr>Maintenance phase</vt:lpstr>
      <vt:lpstr>Diagnosing Short Bowel Syndrome</vt:lpstr>
      <vt:lpstr>Labs</vt:lpstr>
      <vt:lpstr>Microbiology</vt:lpstr>
      <vt:lpstr>Imagining Studies</vt:lpstr>
      <vt:lpstr>Nutritional Therapy</vt:lpstr>
      <vt:lpstr>Surgical Care</vt:lpstr>
      <vt:lpstr>Non-Transplant Procedures</vt:lpstr>
      <vt:lpstr>Small Bowel Transplantation</vt:lpstr>
      <vt:lpstr>Complications</vt:lpstr>
      <vt:lpstr>How Short Bowel Affects Behavior</vt:lpstr>
      <vt:lpstr>Common DSM-5 Diagnosis's Given</vt:lpstr>
      <vt:lpstr>Resources for Short Bowel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Bowel Syndrome</dc:title>
  <dc:creator>Andy Jablonski</dc:creator>
  <cp:keywords>Short Bowel Presentation 2016</cp:keywords>
  <cp:lastModifiedBy>Andy Jablonski</cp:lastModifiedBy>
  <cp:revision>31</cp:revision>
  <dcterms:created xsi:type="dcterms:W3CDTF">2016-03-29T20:14:16Z</dcterms:created>
  <dcterms:modified xsi:type="dcterms:W3CDTF">2016-03-31T21:55:16Z</dcterms:modified>
</cp:coreProperties>
</file>